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6B8F8D-D73D-4CF1-AA77-5AA5A4C953CD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BF0D0-AA31-4F10-ACFC-48F435C009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154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3.png"/><Relationship Id="rId7" Type="http://schemas.openxmlformats.org/officeDocument/2006/relationships/image" Target="../media/image1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2.bin"/><Relationship Id="rId9" Type="http://schemas.openxmlformats.org/officeDocument/2006/relationships/image" Target="../media/image14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9.w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2.png"/><Relationship Id="rId4" Type="http://schemas.openxmlformats.org/officeDocument/2006/relationships/image" Target="../media/image21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571868" y="1142990"/>
            <a:ext cx="5523865" cy="812266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人教版物理•八年级下 </a:t>
            </a:r>
          </a:p>
        </p:txBody>
      </p:sp>
      <p:sp>
        <p:nvSpPr>
          <p:cNvPr id="2" name="副标题 2"/>
          <p:cNvSpPr txBox="1"/>
          <p:nvPr/>
        </p:nvSpPr>
        <p:spPr>
          <a:xfrm>
            <a:off x="4499992" y="2048171"/>
            <a:ext cx="3889572" cy="49247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256540" lvl="0" indent="-255905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3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5625" lvl="1" indent="-21336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0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5345" lvl="2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6975" lvl="3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240" lvl="4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1505" lvl="5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3135" lvl="6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65400" lvl="7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07665" lvl="8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algn="ctr">
              <a:buNone/>
            </a:pPr>
            <a:r>
              <a:rPr lang="zh-CN" altLang="en-US" sz="24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十一章   功和机械能 </a:t>
            </a:r>
          </a:p>
          <a:p>
            <a:pPr marL="635" indent="0" algn="ctr">
              <a:buNone/>
            </a:pPr>
            <a:endParaRPr lang="zh-CN" altLang="en-US" dirty="0"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01559" y="2859782"/>
            <a:ext cx="39615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6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11.2 </a:t>
            </a:r>
            <a:r>
              <a:rPr lang="zh-CN" altLang="en-US" sz="36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功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率</a:t>
            </a:r>
            <a:endParaRPr lang="zh-CN" altLang="en-US" sz="3600" dirty="0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牛顿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96028">
            <a:off x="464114" y="696112"/>
            <a:ext cx="3331419" cy="33314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96290" y="989647"/>
            <a:ext cx="616600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/>
              <a:t>阅读教材</a:t>
            </a:r>
            <a:r>
              <a:rPr lang="en-US" altLang="zh-CN" sz="2100" b="1"/>
              <a:t>P65-P66</a:t>
            </a:r>
            <a:r>
              <a:rPr lang="zh-CN" altLang="en-US" sz="2100" b="1"/>
              <a:t>完成下列内容：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92017" y="1644491"/>
            <a:ext cx="6747034" cy="233076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b="1"/>
              <a:t>1.</a:t>
            </a:r>
            <a:r>
              <a:rPr lang="zh-CN" altLang="en-US" sz="2100" b="1"/>
              <a:t>功率的</a:t>
            </a:r>
            <a:r>
              <a:rPr lang="zh-CN" altLang="en-US" sz="2100" b="1">
                <a:sym typeface="+mn-ea"/>
              </a:rPr>
              <a:t>物理意义</a:t>
            </a:r>
            <a:r>
              <a:rPr lang="zh-CN" altLang="en-US" sz="2100" b="1"/>
              <a:t>。</a:t>
            </a:r>
          </a:p>
          <a:p>
            <a:endParaRPr lang="zh-CN" altLang="en-US" sz="2100" b="1"/>
          </a:p>
          <a:p>
            <a:r>
              <a:rPr lang="en-US" altLang="zh-CN" sz="2100" b="1"/>
              <a:t>2.</a:t>
            </a:r>
            <a:r>
              <a:rPr lang="zh-CN" altLang="en-US" sz="2100" b="1"/>
              <a:t>功率的</a:t>
            </a:r>
            <a:r>
              <a:rPr lang="zh-CN" altLang="en-US" sz="2100" b="1">
                <a:sym typeface="+mn-ea"/>
              </a:rPr>
              <a:t>定义</a:t>
            </a:r>
            <a:r>
              <a:rPr lang="zh-CN" altLang="en-US" sz="2100" b="1"/>
              <a:t>。</a:t>
            </a:r>
          </a:p>
          <a:p>
            <a:endParaRPr lang="zh-CN" altLang="en-US" sz="2100" b="1"/>
          </a:p>
          <a:p>
            <a:r>
              <a:rPr lang="en-US" altLang="zh-CN" sz="2100" b="1"/>
              <a:t>3.</a:t>
            </a:r>
            <a:r>
              <a:rPr lang="zh-CN" altLang="en-US" sz="2100" b="1"/>
              <a:t>功率的符号及单位。</a:t>
            </a:r>
          </a:p>
          <a:p>
            <a:endParaRPr lang="zh-CN" altLang="en-US" sz="2100" b="1"/>
          </a:p>
          <a:p>
            <a:r>
              <a:rPr lang="en-US" altLang="zh-CN" sz="2100" b="1"/>
              <a:t>4.</a:t>
            </a:r>
            <a:r>
              <a:rPr lang="zh-CN" altLang="en-US" sz="2100" b="1"/>
              <a:t>功率的定义式及每个物理量的物理意义和单位。</a:t>
            </a:r>
          </a:p>
        </p:txBody>
      </p:sp>
    </p:spTree>
    <p:extLst>
      <p:ext uri="{BB962C8B-B14F-4D97-AF65-F5344CB8AC3E}">
        <p14:creationId xmlns:p14="http://schemas.microsoft.com/office/powerpoint/2010/main" val="18729408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0906" y="107156"/>
            <a:ext cx="661988" cy="54887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7" name="Text Box 3"/>
          <p:cNvSpPr txBox="1"/>
          <p:nvPr/>
        </p:nvSpPr>
        <p:spPr>
          <a:xfrm>
            <a:off x="1737122" y="978456"/>
            <a:ext cx="5580459" cy="84343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>
                <a:solidFill>
                  <a:srgbClr val="0D0D0D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100" b="1" dirty="0">
                <a:solidFill>
                  <a:srgbClr val="0D0D0D"/>
                </a:solidFill>
                <a:latin typeface="宋体" panose="02010600030101010101" pitchFamily="2" charset="-122"/>
              </a:rPr>
              <a:t>．功与时间之比叫做功率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rgbClr val="0D0D0D"/>
                </a:solidFill>
                <a:latin typeface="宋体" panose="02010600030101010101" pitchFamily="2" charset="-122"/>
              </a:rPr>
              <a:t>   数值上等于单位时间内所做的功。</a:t>
            </a:r>
          </a:p>
        </p:txBody>
      </p:sp>
      <p:sp>
        <p:nvSpPr>
          <p:cNvPr id="49160" name="Rectangle 8"/>
          <p:cNvSpPr/>
          <p:nvPr/>
        </p:nvSpPr>
        <p:spPr>
          <a:xfrm>
            <a:off x="1744266" y="1924050"/>
            <a:ext cx="1356782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>
                <a:latin typeface="Times New Roman" panose="02020603050405020304" pitchFamily="18" charset="0"/>
              </a:rPr>
              <a:t>2</a:t>
            </a:r>
            <a:r>
              <a:rPr lang="zh-CN" altLang="en-US" sz="2100" b="1" dirty="0">
                <a:latin typeface="Times New Roman" panose="02020603050405020304" pitchFamily="18" charset="0"/>
              </a:rPr>
              <a:t>．表达式</a:t>
            </a:r>
          </a:p>
        </p:txBody>
      </p:sp>
      <p:sp>
        <p:nvSpPr>
          <p:cNvPr id="49161" name="文本框 49160"/>
          <p:cNvSpPr txBox="1"/>
          <p:nvPr/>
        </p:nvSpPr>
        <p:spPr>
          <a:xfrm>
            <a:off x="892017" y="656273"/>
            <a:ext cx="1727597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一、功率</a:t>
            </a:r>
          </a:p>
        </p:txBody>
      </p:sp>
      <p:graphicFrame>
        <p:nvGraphicFramePr>
          <p:cNvPr id="49164" name="Object 56"/>
          <p:cNvGraphicFramePr>
            <a:graphicFrameLocks noChangeAspect="1"/>
          </p:cNvGraphicFramePr>
          <p:nvPr/>
        </p:nvGraphicFramePr>
        <p:xfrm>
          <a:off x="5112544" y="1788319"/>
          <a:ext cx="1052513" cy="858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8" r:id="rId4" imgW="494665" imgH="405765" progId="Equation.DSMT4">
                  <p:embed/>
                </p:oleObj>
              </mc:Choice>
              <mc:Fallback>
                <p:oleObj r:id="rId4" imgW="494665" imgH="405765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112544" y="1788319"/>
                        <a:ext cx="1052513" cy="858441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65" name="Object 56"/>
          <p:cNvGraphicFramePr>
            <a:graphicFrameLocks noChangeAspect="1"/>
          </p:cNvGraphicFramePr>
          <p:nvPr/>
        </p:nvGraphicFramePr>
        <p:xfrm>
          <a:off x="3356372" y="1815704"/>
          <a:ext cx="1409700" cy="7227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9" r:id="rId6" imgW="812165" imgH="419100" progId="Equation.DSMT4">
                  <p:embed/>
                </p:oleObj>
              </mc:Choice>
              <mc:Fallback>
                <p:oleObj r:id="rId6" imgW="812165" imgH="4191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56372" y="1815704"/>
                        <a:ext cx="1409700" cy="722709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 Box 3"/>
          <p:cNvSpPr txBox="1"/>
          <p:nvPr/>
        </p:nvSpPr>
        <p:spPr>
          <a:xfrm>
            <a:off x="1737122" y="2619376"/>
            <a:ext cx="5580459" cy="35861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100" b="1">
                <a:solidFill>
                  <a:srgbClr val="0D0D0D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100" b="1" dirty="0">
                <a:solidFill>
                  <a:srgbClr val="0D0D0D"/>
                </a:solidFill>
                <a:latin typeface="Times New Roman" panose="02020603050405020304" pitchFamily="18" charset="0"/>
              </a:rPr>
              <a:t>．国际单位：</a:t>
            </a:r>
          </a:p>
        </p:txBody>
      </p:sp>
      <p:sp>
        <p:nvSpPr>
          <p:cNvPr id="10" name="Rectangle 8"/>
          <p:cNvSpPr/>
          <p:nvPr/>
        </p:nvSpPr>
        <p:spPr>
          <a:xfrm>
            <a:off x="2006204" y="3975498"/>
            <a:ext cx="5535215" cy="864394"/>
          </a:xfrm>
          <a:prstGeom prst="rect">
            <a:avLst/>
          </a:prstGeom>
          <a:noFill/>
          <a:ln w="9525">
            <a:noFill/>
          </a:ln>
        </p:spPr>
        <p:txBody>
          <a:bodyPr lIns="69056" tIns="34529" rIns="69056" bIns="34529"/>
          <a:lstStyle/>
          <a:p>
            <a:pPr marL="257175" indent="-257175">
              <a:lnSpc>
                <a:spcPct val="120000"/>
              </a:lnSpc>
            </a:pPr>
            <a:r>
              <a:rPr lang="zh-CN" altLang="en-US" sz="2100" b="1" dirty="0">
                <a:solidFill>
                  <a:srgbClr val="000099"/>
                </a:solidFill>
                <a:latin typeface="Tahoma" panose="020B0604030504040204" pitchFamily="34" charset="0"/>
              </a:rPr>
              <a:t>常用单位：</a:t>
            </a:r>
            <a:r>
              <a:rPr lang="en-US" altLang="zh-CN" sz="2100" b="1">
                <a:latin typeface="Times New Roman" panose="02020603050405020304" pitchFamily="18" charset="0"/>
              </a:rPr>
              <a:t>1</a:t>
            </a:r>
            <a:r>
              <a:rPr lang="zh-CN" altLang="en-US" sz="2100" b="1" dirty="0">
                <a:latin typeface="Times New Roman" panose="02020603050405020304" pitchFamily="18" charset="0"/>
              </a:rPr>
              <a:t> </a:t>
            </a:r>
            <a:r>
              <a:rPr lang="en-US" altLang="zh-CN" sz="2100" b="1">
                <a:latin typeface="Times New Roman" panose="02020603050405020304" pitchFamily="18" charset="0"/>
              </a:rPr>
              <a:t>kW= 10</a:t>
            </a:r>
            <a:r>
              <a:rPr lang="en-US" altLang="zh-CN" sz="2100" b="1" baseline="30000">
                <a:latin typeface="Times New Roman" panose="02020603050405020304" pitchFamily="18" charset="0"/>
              </a:rPr>
              <a:t>3</a:t>
            </a:r>
            <a:r>
              <a:rPr lang="en-US" altLang="zh-CN" sz="2100" b="1">
                <a:latin typeface="Times New Roman" panose="02020603050405020304" pitchFamily="18" charset="0"/>
              </a:rPr>
              <a:t> W</a:t>
            </a:r>
            <a:endParaRPr lang="zh-CN" altLang="en-US" sz="2100" b="1" dirty="0">
              <a:latin typeface="Times New Roman" panose="02020603050405020304" pitchFamily="18" charset="0"/>
            </a:endParaRPr>
          </a:p>
          <a:p>
            <a:pPr marL="257175" indent="-257175"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pitchFamily="18" charset="0"/>
              </a:rPr>
              <a:t>                    </a:t>
            </a:r>
            <a:r>
              <a:rPr lang="en-US" altLang="zh-CN" sz="2100" b="1">
                <a:latin typeface="Times New Roman" panose="02020603050405020304" pitchFamily="18" charset="0"/>
              </a:rPr>
              <a:t>1</a:t>
            </a:r>
            <a:r>
              <a:rPr lang="zh-CN" altLang="en-US" sz="2100" b="1" dirty="0">
                <a:latin typeface="Times New Roman" panose="02020603050405020304" pitchFamily="18" charset="0"/>
              </a:rPr>
              <a:t> </a:t>
            </a:r>
            <a:r>
              <a:rPr lang="en-US" altLang="zh-CN" sz="2100" b="1">
                <a:latin typeface="Times New Roman" panose="02020603050405020304" pitchFamily="18" charset="0"/>
              </a:rPr>
              <a:t>MW= 10</a:t>
            </a:r>
            <a:r>
              <a:rPr lang="en-US" altLang="zh-CN" sz="2100" b="1" baseline="30000">
                <a:latin typeface="Times New Roman" panose="02020603050405020304" pitchFamily="18" charset="0"/>
              </a:rPr>
              <a:t>6</a:t>
            </a:r>
            <a:r>
              <a:rPr lang="en-US" altLang="zh-CN" sz="2100" b="1">
                <a:latin typeface="Times New Roman" panose="02020603050405020304" pitchFamily="18" charset="0"/>
              </a:rPr>
              <a:t> W</a:t>
            </a:r>
            <a:endParaRPr lang="zh-CN" altLang="en-US" sz="2100" b="1" dirty="0">
              <a:latin typeface="Times New Roman" panose="02020603050405020304" pitchFamily="18" charset="0"/>
            </a:endParaRPr>
          </a:p>
        </p:txBody>
      </p:sp>
      <p:graphicFrame>
        <p:nvGraphicFramePr>
          <p:cNvPr id="49171" name="Object 56"/>
          <p:cNvGraphicFramePr>
            <a:graphicFrameLocks noChangeAspect="1"/>
          </p:cNvGraphicFramePr>
          <p:nvPr/>
        </p:nvGraphicFramePr>
        <p:xfrm>
          <a:off x="3733800" y="3003948"/>
          <a:ext cx="1052513" cy="858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r:id="rId8" imgW="494665" imgH="405765" progId="Equation.DSMT4">
                  <p:embed/>
                </p:oleObj>
              </mc:Choice>
              <mc:Fallback>
                <p:oleObj r:id="rId8" imgW="494665" imgH="405765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33800" y="3003948"/>
                        <a:ext cx="1052513" cy="85844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72" name="文本框 49171"/>
          <p:cNvSpPr txBox="1"/>
          <p:nvPr/>
        </p:nvSpPr>
        <p:spPr>
          <a:xfrm>
            <a:off x="5112544" y="978694"/>
            <a:ext cx="594122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>
                <a:solidFill>
                  <a:srgbClr val="CC0000"/>
                </a:solidFill>
                <a:latin typeface="Times New Roman" panose="02020603050405020304" pitchFamily="18" charset="0"/>
              </a:rPr>
              <a:t>P</a:t>
            </a:r>
          </a:p>
        </p:txBody>
      </p:sp>
      <p:grpSp>
        <p:nvGrpSpPr>
          <p:cNvPr id="49185" name="组合 49184"/>
          <p:cNvGrpSpPr/>
          <p:nvPr/>
        </p:nvGrpSpPr>
        <p:grpSpPr>
          <a:xfrm>
            <a:off x="4651772" y="2976565"/>
            <a:ext cx="1457325" cy="415529"/>
            <a:chOff x="3402" y="2218"/>
            <a:chExt cx="1224" cy="349"/>
          </a:xfrm>
        </p:grpSpPr>
        <p:sp>
          <p:nvSpPr>
            <p:cNvPr id="49173" name="直接连接符 49172"/>
            <p:cNvSpPr/>
            <p:nvPr/>
          </p:nvSpPr>
          <p:spPr>
            <a:xfrm>
              <a:off x="3402" y="2422"/>
              <a:ext cx="544" cy="0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9174" name="文本框 49173"/>
            <p:cNvSpPr txBox="1"/>
            <p:nvPr/>
          </p:nvSpPr>
          <p:spPr>
            <a:xfrm>
              <a:off x="3992" y="2218"/>
              <a:ext cx="634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焦耳</a:t>
              </a:r>
            </a:p>
          </p:txBody>
        </p:sp>
      </p:grpSp>
      <p:grpSp>
        <p:nvGrpSpPr>
          <p:cNvPr id="49180" name="组合 49179"/>
          <p:cNvGrpSpPr/>
          <p:nvPr/>
        </p:nvGrpSpPr>
        <p:grpSpPr>
          <a:xfrm>
            <a:off x="4679156" y="3489720"/>
            <a:ext cx="1243013" cy="415527"/>
            <a:chOff x="3425" y="2591"/>
            <a:chExt cx="1044" cy="349"/>
          </a:xfrm>
        </p:grpSpPr>
        <p:sp>
          <p:nvSpPr>
            <p:cNvPr id="49175" name="文本框 49174"/>
            <p:cNvSpPr txBox="1"/>
            <p:nvPr/>
          </p:nvSpPr>
          <p:spPr>
            <a:xfrm>
              <a:off x="3970" y="2591"/>
              <a:ext cx="499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秒</a:t>
              </a:r>
            </a:p>
          </p:txBody>
        </p:sp>
        <p:sp>
          <p:nvSpPr>
            <p:cNvPr id="49176" name="直接连接符 49175"/>
            <p:cNvSpPr/>
            <p:nvPr/>
          </p:nvSpPr>
          <p:spPr>
            <a:xfrm>
              <a:off x="3425" y="2750"/>
              <a:ext cx="544" cy="0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triangle" w="med" len="med"/>
            </a:ln>
          </p:spPr>
        </p:sp>
      </p:grpSp>
      <p:grpSp>
        <p:nvGrpSpPr>
          <p:cNvPr id="49187" name="组合 49186"/>
          <p:cNvGrpSpPr/>
          <p:nvPr/>
        </p:nvGrpSpPr>
        <p:grpSpPr>
          <a:xfrm>
            <a:off x="3463529" y="2571750"/>
            <a:ext cx="837009" cy="675085"/>
            <a:chOff x="1519" y="2160"/>
            <a:chExt cx="703" cy="635"/>
          </a:xfrm>
        </p:grpSpPr>
        <p:sp>
          <p:nvSpPr>
            <p:cNvPr id="49177" name="直接连接符 49176"/>
            <p:cNvSpPr/>
            <p:nvPr/>
          </p:nvSpPr>
          <p:spPr>
            <a:xfrm rot="-5400000">
              <a:off x="1713" y="2670"/>
              <a:ext cx="249" cy="1"/>
            </a:xfrm>
            <a:prstGeom prst="line">
              <a:avLst/>
            </a:prstGeom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triangle" w="med" len="med"/>
            </a:ln>
          </p:spPr>
        </p:sp>
        <p:sp>
          <p:nvSpPr>
            <p:cNvPr id="49178" name="文本框 49177"/>
            <p:cNvSpPr txBox="1"/>
            <p:nvPr/>
          </p:nvSpPr>
          <p:spPr>
            <a:xfrm>
              <a:off x="1519" y="2160"/>
              <a:ext cx="703" cy="3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瓦特</a:t>
              </a:r>
            </a:p>
          </p:txBody>
        </p:sp>
      </p:grpSp>
      <p:grpSp>
        <p:nvGrpSpPr>
          <p:cNvPr id="49189" name="组合 49188"/>
          <p:cNvGrpSpPr/>
          <p:nvPr/>
        </p:nvGrpSpPr>
        <p:grpSpPr>
          <a:xfrm>
            <a:off x="6055519" y="3165872"/>
            <a:ext cx="1864519" cy="513159"/>
            <a:chOff x="3696" y="2727"/>
            <a:chExt cx="1566" cy="431"/>
          </a:xfrm>
        </p:grpSpPr>
        <p:sp>
          <p:nvSpPr>
            <p:cNvPr id="49184" name="文本框 49183"/>
            <p:cNvSpPr txBox="1"/>
            <p:nvPr/>
          </p:nvSpPr>
          <p:spPr>
            <a:xfrm>
              <a:off x="3969" y="2795"/>
              <a:ext cx="1293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焦耳</a:t>
              </a:r>
              <a:r>
                <a:rPr lang="en-US" altLang="zh-CN" sz="2100" b="1">
                  <a:solidFill>
                    <a:srgbClr val="CC0000"/>
                  </a:solidFill>
                  <a:latin typeface="Times New Roman" panose="02020603050405020304" pitchFamily="18" charset="0"/>
                </a:rPr>
                <a:t>/</a:t>
              </a:r>
              <a:r>
                <a:rPr lang="zh-CN" altLang="en-US" sz="2100" b="1" dirty="0">
                  <a:solidFill>
                    <a:srgbClr val="CC0000"/>
                  </a:solidFill>
                  <a:latin typeface="Times New Roman" panose="02020603050405020304" pitchFamily="18" charset="0"/>
                </a:rPr>
                <a:t>秒</a:t>
              </a:r>
            </a:p>
          </p:txBody>
        </p:sp>
        <p:sp>
          <p:nvSpPr>
            <p:cNvPr id="49186" name="右大括号 49185"/>
            <p:cNvSpPr/>
            <p:nvPr/>
          </p:nvSpPr>
          <p:spPr>
            <a:xfrm>
              <a:off x="3696" y="2727"/>
              <a:ext cx="181" cy="431"/>
            </a:xfrm>
            <a:prstGeom prst="rightBrace">
              <a:avLst>
                <a:gd name="adj1" fmla="val 19843"/>
                <a:gd name="adj2" fmla="val 50000"/>
              </a:avLst>
            </a:prstGeom>
            <a:noFill/>
            <a:ln w="28575" cap="flat" cmpd="sng">
              <a:solidFill>
                <a:srgbClr val="CC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9188" name="矩形 49187"/>
          <p:cNvSpPr/>
          <p:nvPr/>
        </p:nvSpPr>
        <p:spPr>
          <a:xfrm>
            <a:off x="4193382" y="2590800"/>
            <a:ext cx="1241822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100" b="1">
                <a:latin typeface="宋体" panose="02010600030101010101" pitchFamily="2" charset="-122"/>
              </a:rPr>
              <a:t>(</a:t>
            </a:r>
            <a:r>
              <a:rPr lang="zh-CN" altLang="en-US" sz="21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瓦</a:t>
            </a:r>
            <a:r>
              <a:rPr lang="zh-CN" altLang="en-US" sz="2100" b="1" dirty="0">
                <a:latin typeface="Times New Roman" panose="02020603050405020304" pitchFamily="18" charset="0"/>
              </a:rPr>
              <a:t>、</a:t>
            </a:r>
            <a:r>
              <a:rPr lang="en-US" altLang="zh-CN" sz="2100" b="1">
                <a:solidFill>
                  <a:srgbClr val="CC0000"/>
                </a:solidFill>
                <a:latin typeface="Times New Roman" panose="02020603050405020304" pitchFamily="18" charset="0"/>
              </a:rPr>
              <a:t>W</a:t>
            </a:r>
            <a:r>
              <a:rPr lang="en-US" altLang="zh-CN" sz="2100" b="1">
                <a:latin typeface="宋体" panose="02010600030101010101" pitchFamily="2" charset="-122"/>
              </a:rPr>
              <a:t>)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  <p:sp>
        <p:nvSpPr>
          <p:cNvPr id="21517" name="Text Box 13"/>
          <p:cNvSpPr txBox="1"/>
          <p:nvPr/>
        </p:nvSpPr>
        <p:spPr>
          <a:xfrm>
            <a:off x="7441883" y="3219450"/>
            <a:ext cx="1347311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1W=1J/s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</a:t>
            </a:r>
            <a:endParaRPr lang="en-US" altLang="zh-CN" sz="21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706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0" grpId="0"/>
      <p:bldP spid="2" grpId="0"/>
      <p:bldP spid="10" grpId="0"/>
      <p:bldP spid="49172" grpId="0"/>
      <p:bldP spid="49188" grpId="0"/>
      <p:bldP spid="215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2"/>
          <p:cNvSpPr txBox="1"/>
          <p:nvPr/>
        </p:nvSpPr>
        <p:spPr>
          <a:xfrm>
            <a:off x="3545682" y="735806"/>
            <a:ext cx="4050506" cy="394430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b="1">
                <a:solidFill>
                  <a:srgbClr val="FF33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  </a:t>
            </a:r>
            <a:r>
              <a:rPr lang="en-US" altLang="zh-CN" sz="2100" b="1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2100" b="1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21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在瓦特之前，已经有纽科门发明的蒸汽机，但是消耗大而效率低，瓦特花了</a:t>
            </a:r>
            <a:r>
              <a:rPr lang="en-US" altLang="zh-CN" sz="21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zh-CN" altLang="en-US" sz="21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年时间，研制出精巧实用的新型蒸汽机，由此把英国带入了工业革命。无论是冶金、矿山、纺织还是交通运输，都开始使用蒸汽机来替代人和牲畜，为了纪念瓦特这位伟大的发明家，人们把常用的功率单位定为瓦特，简称瓦。</a:t>
            </a:r>
          </a:p>
        </p:txBody>
      </p:sp>
      <p:pic>
        <p:nvPicPr>
          <p:cNvPr id="14338" name="Picture 3" descr="w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311" y="789147"/>
            <a:ext cx="2182178" cy="24817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Text Box 4"/>
          <p:cNvSpPr txBox="1"/>
          <p:nvPr/>
        </p:nvSpPr>
        <p:spPr>
          <a:xfrm>
            <a:off x="1439466" y="3436144"/>
            <a:ext cx="1997869" cy="7048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瓦特</a:t>
            </a:r>
            <a:r>
              <a:rPr lang="zh-CN" altLang="en-US" b="1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b="1">
                <a:solidFill>
                  <a:srgbClr val="66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James Watt</a:t>
            </a:r>
          </a:p>
          <a:p>
            <a:pPr>
              <a:lnSpc>
                <a:spcPct val="115000"/>
              </a:lnSpc>
            </a:pP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英国  </a:t>
            </a:r>
            <a:r>
              <a:rPr lang="en-US" altLang="zh-CN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1736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－</a:t>
            </a:r>
            <a:r>
              <a:rPr lang="en-US" altLang="zh-CN" b="1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1819</a:t>
            </a:r>
          </a:p>
        </p:txBody>
      </p:sp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6691858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1" name="Rectangle 11"/>
          <p:cNvSpPr/>
          <p:nvPr/>
        </p:nvSpPr>
        <p:spPr>
          <a:xfrm>
            <a:off x="2033588" y="1168003"/>
            <a:ext cx="4767908" cy="39241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功率</a:t>
            </a:r>
            <a:r>
              <a: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 W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表示：在</a:t>
            </a:r>
            <a:r>
              <a: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s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内做了</a:t>
            </a:r>
            <a:r>
              <a: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 J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的功。</a:t>
            </a:r>
          </a:p>
        </p:txBody>
      </p:sp>
      <p:sp>
        <p:nvSpPr>
          <p:cNvPr id="15362" name="圆角矩形 5"/>
          <p:cNvSpPr/>
          <p:nvPr/>
        </p:nvSpPr>
        <p:spPr>
          <a:xfrm>
            <a:off x="2033350" y="655082"/>
            <a:ext cx="4617244" cy="513159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25400" cap="flat" cmpd="sng">
            <a:solidFill>
              <a:srgbClr val="3D8F9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r>
              <a:rPr lang="zh-CN" altLang="en-US" sz="2100" b="1">
                <a:latin typeface="Times New Roman" panose="02020603050405020304" pitchFamily="18" charset="0"/>
                <a:ea typeface="宋体" panose="02010600030101010101" pitchFamily="2" charset="-122"/>
              </a:rPr>
              <a:t>功率</a:t>
            </a:r>
            <a:r>
              <a:rPr lang="en-US" altLang="zh-CN" sz="2100" b="1">
                <a:latin typeface="Times New Roman" panose="02020603050405020304" pitchFamily="18" charset="0"/>
                <a:ea typeface="宋体" panose="02010600030101010101" pitchFamily="2" charset="-122"/>
              </a:rPr>
              <a:t>10 W</a:t>
            </a:r>
            <a:r>
              <a:rPr lang="zh-CN" altLang="en-US" sz="2100" b="1">
                <a:latin typeface="Times New Roman" panose="02020603050405020304" pitchFamily="18" charset="0"/>
                <a:ea typeface="宋体" panose="02010600030101010101" pitchFamily="2" charset="-122"/>
              </a:rPr>
              <a:t>表示什么物理意义？</a:t>
            </a:r>
          </a:p>
        </p:txBody>
      </p:sp>
      <p:grpSp>
        <p:nvGrpSpPr>
          <p:cNvPr id="12293" name="Group 5"/>
          <p:cNvGrpSpPr/>
          <p:nvPr/>
        </p:nvGrpSpPr>
        <p:grpSpPr>
          <a:xfrm>
            <a:off x="2222898" y="1600201"/>
            <a:ext cx="4806553" cy="3423047"/>
            <a:chOff x="567" y="346"/>
            <a:chExt cx="4672" cy="3420"/>
          </a:xfrm>
        </p:grpSpPr>
        <p:grpSp>
          <p:nvGrpSpPr>
            <p:cNvPr id="15364" name="Group 6"/>
            <p:cNvGrpSpPr/>
            <p:nvPr/>
          </p:nvGrpSpPr>
          <p:grpSpPr>
            <a:xfrm>
              <a:off x="567" y="346"/>
              <a:ext cx="4672" cy="3420"/>
              <a:chOff x="567" y="346"/>
              <a:chExt cx="4672" cy="3420"/>
            </a:xfrm>
          </p:grpSpPr>
          <p:pic>
            <p:nvPicPr>
              <p:cNvPr id="15365" name="Picture 4" descr="185692932-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567" y="346"/>
                <a:ext cx="4655" cy="34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366" name="Rectangle 8"/>
              <p:cNvSpPr/>
              <p:nvPr/>
            </p:nvSpPr>
            <p:spPr>
              <a:xfrm>
                <a:off x="1247" y="2795"/>
                <a:ext cx="1361" cy="318"/>
              </a:xfrm>
              <a:prstGeom prst="rect">
                <a:avLst/>
              </a:prstGeom>
              <a:solidFill>
                <a:srgbClr val="ABB1C5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67" name="Rectangle 9"/>
              <p:cNvSpPr/>
              <p:nvPr/>
            </p:nvSpPr>
            <p:spPr>
              <a:xfrm>
                <a:off x="2381" y="3113"/>
                <a:ext cx="1996" cy="226"/>
              </a:xfrm>
              <a:prstGeom prst="rect">
                <a:avLst/>
              </a:prstGeom>
              <a:solidFill>
                <a:srgbClr val="B5BACB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368" name="Rectangle 10"/>
              <p:cNvSpPr/>
              <p:nvPr/>
            </p:nvSpPr>
            <p:spPr>
              <a:xfrm>
                <a:off x="3833" y="3521"/>
                <a:ext cx="1406" cy="22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5369" name="Oval 11"/>
            <p:cNvSpPr/>
            <p:nvPr/>
          </p:nvSpPr>
          <p:spPr>
            <a:xfrm>
              <a:off x="4377" y="935"/>
              <a:ext cx="181" cy="91"/>
            </a:xfrm>
            <a:prstGeom prst="ellipse">
              <a:avLst/>
            </a:prstGeom>
            <a:solidFill>
              <a:srgbClr val="E7FFFF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0" name="Oval 12"/>
            <p:cNvSpPr/>
            <p:nvPr/>
          </p:nvSpPr>
          <p:spPr>
            <a:xfrm>
              <a:off x="4604" y="1071"/>
              <a:ext cx="90" cy="136"/>
            </a:xfrm>
            <a:prstGeom prst="ellipse">
              <a:avLst/>
            </a:prstGeom>
            <a:solidFill>
              <a:srgbClr val="E7FFFF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1" name="Oval 13"/>
            <p:cNvSpPr/>
            <p:nvPr/>
          </p:nvSpPr>
          <p:spPr>
            <a:xfrm>
              <a:off x="4014" y="1071"/>
              <a:ext cx="136" cy="136"/>
            </a:xfrm>
            <a:prstGeom prst="ellipse">
              <a:avLst/>
            </a:prstGeom>
            <a:solidFill>
              <a:srgbClr val="E7FFFF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2" name="Oval 14"/>
            <p:cNvSpPr/>
            <p:nvPr/>
          </p:nvSpPr>
          <p:spPr>
            <a:xfrm>
              <a:off x="4195" y="935"/>
              <a:ext cx="136" cy="136"/>
            </a:xfrm>
            <a:prstGeom prst="ellipse">
              <a:avLst/>
            </a:prstGeom>
            <a:solidFill>
              <a:srgbClr val="E7FFFF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373" name="Freeform 15"/>
            <p:cNvSpPr/>
            <p:nvPr/>
          </p:nvSpPr>
          <p:spPr>
            <a:xfrm>
              <a:off x="4271" y="1167"/>
              <a:ext cx="121" cy="247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105"/>
                </a:cxn>
                <a:cxn ang="0">
                  <a:pos x="15" y="150"/>
                </a:cxn>
                <a:cxn ang="0">
                  <a:pos x="60" y="165"/>
                </a:cxn>
                <a:cxn ang="0">
                  <a:pos x="105" y="194"/>
                </a:cxn>
                <a:cxn ang="0">
                  <a:pos x="120" y="217"/>
                </a:cxn>
                <a:cxn ang="0">
                  <a:pos x="60" y="247"/>
                </a:cxn>
              </a:cxnLst>
              <a:rect l="0" t="0" r="0" b="0"/>
              <a:pathLst>
                <a:path w="121" h="247">
                  <a:moveTo>
                    <a:pt x="38" y="0"/>
                  </a:moveTo>
                  <a:cubicBezTo>
                    <a:pt x="16" y="32"/>
                    <a:pt x="13" y="68"/>
                    <a:pt x="0" y="105"/>
                  </a:cubicBezTo>
                  <a:cubicBezTo>
                    <a:pt x="5" y="120"/>
                    <a:pt x="4" y="139"/>
                    <a:pt x="15" y="150"/>
                  </a:cubicBezTo>
                  <a:cubicBezTo>
                    <a:pt x="26" y="161"/>
                    <a:pt x="46" y="158"/>
                    <a:pt x="60" y="165"/>
                  </a:cubicBezTo>
                  <a:cubicBezTo>
                    <a:pt x="72" y="171"/>
                    <a:pt x="94" y="187"/>
                    <a:pt x="105" y="194"/>
                  </a:cubicBezTo>
                  <a:cubicBezTo>
                    <a:pt x="110" y="202"/>
                    <a:pt x="121" y="208"/>
                    <a:pt x="120" y="217"/>
                  </a:cubicBezTo>
                  <a:cubicBezTo>
                    <a:pt x="116" y="241"/>
                    <a:pt x="78" y="247"/>
                    <a:pt x="60" y="247"/>
                  </a:cubicBezTo>
                </a:path>
              </a:pathLst>
            </a:custGeom>
            <a:noFill/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4" name="Freeform 16"/>
            <p:cNvSpPr/>
            <p:nvPr/>
          </p:nvSpPr>
          <p:spPr>
            <a:xfrm>
              <a:off x="4197" y="1081"/>
              <a:ext cx="361" cy="419"/>
            </a:xfrm>
            <a:custGeom>
              <a:avLst/>
              <a:gdLst/>
              <a:ahLst/>
              <a:cxnLst>
                <a:cxn ang="0">
                  <a:pos x="0" y="101"/>
                </a:cxn>
                <a:cxn ang="0">
                  <a:pos x="33" y="364"/>
                </a:cxn>
                <a:cxn ang="0">
                  <a:pos x="113" y="387"/>
                </a:cxn>
                <a:cxn ang="0">
                  <a:pos x="166" y="411"/>
                </a:cxn>
                <a:cxn ang="0">
                  <a:pos x="246" y="370"/>
                </a:cxn>
                <a:cxn ang="0">
                  <a:pos x="172" y="348"/>
                </a:cxn>
                <a:cxn ang="0">
                  <a:pos x="308" y="323"/>
                </a:cxn>
                <a:cxn ang="0">
                  <a:pos x="134" y="116"/>
                </a:cxn>
                <a:cxn ang="0">
                  <a:pos x="334" y="270"/>
                </a:cxn>
                <a:cxn ang="0">
                  <a:pos x="361" y="128"/>
                </a:cxn>
                <a:cxn ang="0">
                  <a:pos x="308" y="81"/>
                </a:cxn>
                <a:cxn ang="0">
                  <a:pos x="202" y="101"/>
                </a:cxn>
                <a:cxn ang="0">
                  <a:pos x="89" y="4"/>
                </a:cxn>
                <a:cxn ang="0">
                  <a:pos x="201" y="128"/>
                </a:cxn>
                <a:cxn ang="0">
                  <a:pos x="187" y="273"/>
                </a:cxn>
                <a:cxn ang="0">
                  <a:pos x="97" y="265"/>
                </a:cxn>
                <a:cxn ang="0">
                  <a:pos x="0" y="101"/>
                </a:cxn>
              </a:cxnLst>
              <a:rect l="0" t="0" r="0" b="0"/>
              <a:pathLst>
                <a:path w="361" h="419">
                  <a:moveTo>
                    <a:pt x="0" y="101"/>
                  </a:moveTo>
                  <a:cubicBezTo>
                    <a:pt x="4" y="126"/>
                    <a:pt x="2" y="338"/>
                    <a:pt x="33" y="364"/>
                  </a:cubicBezTo>
                  <a:cubicBezTo>
                    <a:pt x="51" y="379"/>
                    <a:pt x="113" y="387"/>
                    <a:pt x="113" y="387"/>
                  </a:cubicBezTo>
                  <a:cubicBezTo>
                    <a:pt x="130" y="395"/>
                    <a:pt x="148" y="419"/>
                    <a:pt x="166" y="411"/>
                  </a:cubicBezTo>
                  <a:cubicBezTo>
                    <a:pt x="195" y="399"/>
                    <a:pt x="217" y="383"/>
                    <a:pt x="246" y="370"/>
                  </a:cubicBezTo>
                  <a:cubicBezTo>
                    <a:pt x="265" y="359"/>
                    <a:pt x="162" y="356"/>
                    <a:pt x="172" y="348"/>
                  </a:cubicBezTo>
                  <a:cubicBezTo>
                    <a:pt x="182" y="340"/>
                    <a:pt x="314" y="362"/>
                    <a:pt x="308" y="323"/>
                  </a:cubicBezTo>
                  <a:cubicBezTo>
                    <a:pt x="314" y="311"/>
                    <a:pt x="128" y="128"/>
                    <a:pt x="134" y="116"/>
                  </a:cubicBezTo>
                  <a:cubicBezTo>
                    <a:pt x="136" y="111"/>
                    <a:pt x="334" y="270"/>
                    <a:pt x="334" y="270"/>
                  </a:cubicBezTo>
                  <a:cubicBezTo>
                    <a:pt x="344" y="223"/>
                    <a:pt x="352" y="176"/>
                    <a:pt x="361" y="128"/>
                  </a:cubicBezTo>
                  <a:cubicBezTo>
                    <a:pt x="348" y="105"/>
                    <a:pt x="339" y="94"/>
                    <a:pt x="308" y="81"/>
                  </a:cubicBezTo>
                  <a:cubicBezTo>
                    <a:pt x="293" y="71"/>
                    <a:pt x="239" y="114"/>
                    <a:pt x="202" y="101"/>
                  </a:cubicBezTo>
                  <a:cubicBezTo>
                    <a:pt x="165" y="88"/>
                    <a:pt x="89" y="0"/>
                    <a:pt x="89" y="4"/>
                  </a:cubicBezTo>
                  <a:cubicBezTo>
                    <a:pt x="47" y="23"/>
                    <a:pt x="233" y="107"/>
                    <a:pt x="201" y="128"/>
                  </a:cubicBezTo>
                  <a:cubicBezTo>
                    <a:pt x="186" y="138"/>
                    <a:pt x="200" y="266"/>
                    <a:pt x="187" y="273"/>
                  </a:cubicBezTo>
                  <a:cubicBezTo>
                    <a:pt x="170" y="296"/>
                    <a:pt x="128" y="294"/>
                    <a:pt x="97" y="265"/>
                  </a:cubicBezTo>
                  <a:cubicBezTo>
                    <a:pt x="65" y="296"/>
                    <a:pt x="48" y="82"/>
                    <a:pt x="0" y="101"/>
                  </a:cubicBezTo>
                  <a:close/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05" name="Group 17"/>
          <p:cNvGrpSpPr/>
          <p:nvPr/>
        </p:nvGrpSpPr>
        <p:grpSpPr>
          <a:xfrm>
            <a:off x="2087166" y="1707357"/>
            <a:ext cx="3546872" cy="794147"/>
            <a:chOff x="930" y="301"/>
            <a:chExt cx="3447" cy="793"/>
          </a:xfrm>
        </p:grpSpPr>
        <p:sp>
          <p:nvSpPr>
            <p:cNvPr id="15376" name="AutoShape 18"/>
            <p:cNvSpPr/>
            <p:nvPr/>
          </p:nvSpPr>
          <p:spPr>
            <a:xfrm>
              <a:off x="930" y="301"/>
              <a:ext cx="3447" cy="793"/>
            </a:xfrm>
            <a:prstGeom prst="wedgeRectCallout">
              <a:avLst>
                <a:gd name="adj1" fmla="val 52468"/>
                <a:gd name="adj2" fmla="val 170681"/>
              </a:avLst>
            </a:prstGeom>
            <a:solidFill>
              <a:schemeClr val="bg1"/>
            </a:solidFill>
            <a:ln w="2857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pPr algn="ctr"/>
              <a:endParaRPr lang="zh-CN" altLang="zh-CN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15377" name="Group 19"/>
            <p:cNvGrpSpPr/>
            <p:nvPr/>
          </p:nvGrpSpPr>
          <p:grpSpPr>
            <a:xfrm>
              <a:off x="952" y="323"/>
              <a:ext cx="3390" cy="738"/>
              <a:chOff x="2200" y="595"/>
              <a:chExt cx="3390" cy="738"/>
            </a:xfrm>
          </p:grpSpPr>
          <p:pic>
            <p:nvPicPr>
              <p:cNvPr id="15378" name="Picture 20" descr="铭牌文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200" y="595"/>
                <a:ext cx="3390" cy="73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379" name="Rectangle 21"/>
              <p:cNvSpPr/>
              <p:nvPr/>
            </p:nvSpPr>
            <p:spPr>
              <a:xfrm>
                <a:off x="2245" y="618"/>
                <a:ext cx="3311" cy="680"/>
              </a:xfrm>
              <a:prstGeom prst="rect">
                <a:avLst/>
              </a:prstGeom>
              <a:noFill/>
              <a:ln w="28575" cap="flat" cmpd="sng">
                <a:solidFill>
                  <a:schemeClr val="bg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961974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 Box 2"/>
          <p:cNvSpPr txBox="1"/>
          <p:nvPr/>
        </p:nvSpPr>
        <p:spPr>
          <a:xfrm>
            <a:off x="1331119" y="573882"/>
            <a:ext cx="1999060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555" name="Text Box 3"/>
          <p:cNvSpPr txBox="1"/>
          <p:nvPr/>
        </p:nvSpPr>
        <p:spPr>
          <a:xfrm>
            <a:off x="2320290" y="918925"/>
            <a:ext cx="4968479" cy="714851"/>
          </a:xfrm>
          <a:prstGeom prst="rect">
            <a:avLst/>
          </a:prstGeom>
          <a:solidFill>
            <a:srgbClr val="99CCFF"/>
          </a:solidFill>
          <a:ln w="38100" cap="flat" cmpd="sng">
            <a:solidFill>
              <a:srgbClr val="000000"/>
            </a:solidFill>
            <a:prstDash val="solid"/>
            <a:miter/>
            <a:headEnd type="none" w="sm" len="sm"/>
            <a:tailEnd type="none" w="sm" len="sm"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参看如下小数据图表中的资料，说出各物体功率所表示的意义。</a:t>
            </a:r>
          </a:p>
        </p:txBody>
      </p:sp>
      <p:pic>
        <p:nvPicPr>
          <p:cNvPr id="23556" name="Picture 4" descr="pic_2313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714024"/>
            <a:ext cx="6858000" cy="3120866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7412" name="Text Box 5"/>
          <p:cNvSpPr txBox="1"/>
          <p:nvPr/>
        </p:nvSpPr>
        <p:spPr>
          <a:xfrm>
            <a:off x="550069" y="919163"/>
            <a:ext cx="1079897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小资料</a:t>
            </a:r>
          </a:p>
        </p:txBody>
      </p:sp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6535181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自主学习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6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96290" y="730091"/>
            <a:ext cx="258270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solidFill>
                  <a:srgbClr val="FF0000"/>
                </a:solidFill>
              </a:rPr>
              <a:t>二、生活中的应用：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701758" y="1547336"/>
            <a:ext cx="6363390" cy="12695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zh-CN" sz="2700" dirty="0"/>
              <a:t>匀速直线运动的物体：</a:t>
            </a:r>
          </a:p>
          <a:p>
            <a:endParaRPr lang="zh-CN" altLang="zh-CN" dirty="0"/>
          </a:p>
          <a:p>
            <a:r>
              <a:rPr lang="en-US" altLang="zh-CN" sz="3300" dirty="0"/>
              <a:t>  P=</a:t>
            </a:r>
            <a:r>
              <a:rPr lang="en-US" altLang="zh-CN" sz="3300" dirty="0" err="1"/>
              <a:t>Fv</a:t>
            </a:r>
            <a:endParaRPr lang="en-US" altLang="zh-CN" sz="3300" dirty="0"/>
          </a:p>
        </p:txBody>
      </p:sp>
    </p:spTree>
    <p:extLst>
      <p:ext uri="{BB962C8B-B14F-4D97-AF65-F5344CB8AC3E}">
        <p14:creationId xmlns:p14="http://schemas.microsoft.com/office/powerpoint/2010/main" val="422026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/>
        </p:nvSpPr>
        <p:spPr>
          <a:xfrm>
            <a:off x="892005" y="167408"/>
            <a:ext cx="992577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练一练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7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96290" y="855822"/>
            <a:ext cx="7508558" cy="73294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000099"/>
                </a:solidFill>
                <a:latin typeface="Times New Roman" panose="02020603050405020304" pitchFamily="18" charset="0"/>
                <a:sym typeface="+mn-ea"/>
              </a:rPr>
              <a:t>例</a:t>
            </a:r>
            <a:r>
              <a:rPr lang="en-US" altLang="zh-CN" b="1" dirty="0">
                <a:solidFill>
                  <a:srgbClr val="000099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en-US" b="1" dirty="0">
                <a:solidFill>
                  <a:srgbClr val="000099"/>
                </a:solidFill>
                <a:latin typeface="Times New Roman" panose="02020603050405020304" pitchFamily="18" charset="0"/>
                <a:sym typeface="+mn-ea"/>
              </a:rPr>
              <a:t>：</a:t>
            </a:r>
            <a:r>
              <a:rPr lang="zh-CN" altLang="en-US" b="1" dirty="0">
                <a:latin typeface="Times New Roman" panose="02020603050405020304" pitchFamily="18" charset="0"/>
                <a:sym typeface="+mn-ea"/>
              </a:rPr>
              <a:t>大石头质量为</a:t>
            </a:r>
            <a:r>
              <a:rPr lang="en-US" altLang="zh-CN" b="1">
                <a:latin typeface="Times New Roman" panose="02020603050405020304" pitchFamily="18" charset="0"/>
                <a:sym typeface="+mn-ea"/>
              </a:rPr>
              <a:t>6 t</a:t>
            </a:r>
            <a:r>
              <a:rPr lang="zh-CN" altLang="en-US" b="1" dirty="0">
                <a:latin typeface="Times New Roman" panose="02020603050405020304" pitchFamily="18" charset="0"/>
                <a:sym typeface="+mn-ea"/>
              </a:rPr>
              <a:t>，起重机的吊钩在</a:t>
            </a:r>
            <a:r>
              <a:rPr lang="en-US" altLang="zh-CN" b="1">
                <a:latin typeface="Times New Roman" panose="02020603050405020304" pitchFamily="18" charset="0"/>
                <a:sym typeface="+mn-ea"/>
              </a:rPr>
              <a:t>15 s </a:t>
            </a:r>
            <a:r>
              <a:rPr lang="zh-CN" altLang="en-US" b="1" dirty="0">
                <a:latin typeface="Times New Roman" panose="02020603050405020304" pitchFamily="18" charset="0"/>
                <a:sym typeface="+mn-ea"/>
              </a:rPr>
              <a:t>内将大石头匀速提升了 </a:t>
            </a:r>
            <a:r>
              <a:rPr lang="en-US" altLang="zh-CN" b="1">
                <a:latin typeface="Times New Roman" panose="02020603050405020304" pitchFamily="18" charset="0"/>
                <a:sym typeface="+mn-ea"/>
              </a:rPr>
              <a:t>1 m</a:t>
            </a:r>
            <a:r>
              <a:rPr lang="zh-CN" altLang="en-US" b="1" dirty="0">
                <a:latin typeface="Times New Roman" panose="02020603050405020304" pitchFamily="18" charset="0"/>
                <a:sym typeface="+mn-ea"/>
              </a:rPr>
              <a:t>，起重机提升大石头的功率是多少？</a:t>
            </a:r>
          </a:p>
        </p:txBody>
      </p:sp>
      <p:sp>
        <p:nvSpPr>
          <p:cNvPr id="46087" name="矩形 46086"/>
          <p:cNvSpPr/>
          <p:nvPr/>
        </p:nvSpPr>
        <p:spPr>
          <a:xfrm>
            <a:off x="1282065" y="1588770"/>
            <a:ext cx="6210300" cy="20621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b="1" dirty="0">
                <a:solidFill>
                  <a:srgbClr val="CC0000"/>
                </a:solidFill>
                <a:latin typeface="Times New Roman" panose="02020603050405020304" pitchFamily="18" charset="0"/>
              </a:rPr>
              <a:t>解 ：</a:t>
            </a:r>
            <a:r>
              <a:rPr lang="zh-CN" altLang="en-US" b="1" dirty="0">
                <a:latin typeface="Times New Roman" panose="02020603050405020304" pitchFamily="18" charset="0"/>
              </a:rPr>
              <a:t>因为起重机匀速大石头的拉力宇大石头所受的重力相等，即</a:t>
            </a:r>
          </a:p>
          <a:p>
            <a:pPr>
              <a:lnSpc>
                <a:spcPct val="120000"/>
              </a:lnSpc>
            </a:pPr>
            <a:r>
              <a:rPr lang="en-US" altLang="zh-CN" b="1" i="1">
                <a:latin typeface="Times New Roman" panose="02020603050405020304" pitchFamily="18" charset="0"/>
              </a:rPr>
              <a:t>         </a:t>
            </a:r>
            <a:r>
              <a:rPr lang="en-US" altLang="zh-CN" b="1" i="1">
                <a:solidFill>
                  <a:srgbClr val="CC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b="1">
                <a:solidFill>
                  <a:srgbClr val="CC0000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b="1" i="1">
                <a:solidFill>
                  <a:srgbClr val="CC0000"/>
                </a:solidFill>
                <a:latin typeface="Times New Roman" panose="02020603050405020304" pitchFamily="18" charset="0"/>
              </a:rPr>
              <a:t>G</a:t>
            </a:r>
            <a:r>
              <a:rPr lang="en-US" altLang="zh-CN" b="1">
                <a:solidFill>
                  <a:srgbClr val="CC0000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b="1" i="1">
                <a:solidFill>
                  <a:srgbClr val="CC0000"/>
                </a:solidFill>
                <a:latin typeface="Times New Roman" panose="02020603050405020304" pitchFamily="18" charset="0"/>
              </a:rPr>
              <a:t>mg</a:t>
            </a:r>
            <a:r>
              <a:rPr lang="en-US" altLang="zh-CN" b="1">
                <a:solidFill>
                  <a:srgbClr val="CC0000"/>
                </a:solidFill>
                <a:latin typeface="Times New Roman" panose="02020603050405020304" pitchFamily="18" charset="0"/>
              </a:rPr>
              <a:t> = 6×10</a:t>
            </a:r>
            <a:r>
              <a:rPr lang="en-US" altLang="zh-CN" b="1" baseline="30000">
                <a:solidFill>
                  <a:srgbClr val="CC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b="1">
                <a:solidFill>
                  <a:srgbClr val="CC0000"/>
                </a:solidFill>
                <a:latin typeface="Times New Roman" panose="02020603050405020304" pitchFamily="18" charset="0"/>
              </a:rPr>
              <a:t> kg×10 N/kg = 6×10</a:t>
            </a:r>
            <a:r>
              <a:rPr lang="en-US" altLang="zh-CN" b="1" baseline="30000">
                <a:solidFill>
                  <a:srgbClr val="CC0000"/>
                </a:solidFill>
                <a:latin typeface="Times New Roman" panose="02020603050405020304" pitchFamily="18" charset="0"/>
              </a:rPr>
              <a:t>3 </a:t>
            </a:r>
            <a:r>
              <a:rPr lang="en-US" altLang="zh-CN" b="1">
                <a:solidFill>
                  <a:srgbClr val="CC0000"/>
                </a:solidFill>
                <a:latin typeface="Times New Roman" panose="02020603050405020304" pitchFamily="18" charset="0"/>
              </a:rPr>
              <a:t>N</a:t>
            </a:r>
          </a:p>
          <a:p>
            <a:pPr>
              <a:lnSpc>
                <a:spcPct val="120000"/>
              </a:lnSpc>
            </a:pPr>
            <a:r>
              <a:rPr lang="zh-CN" altLang="en-US" b="1" dirty="0">
                <a:latin typeface="Times New Roman" panose="02020603050405020304" pitchFamily="18" charset="0"/>
              </a:rPr>
              <a:t>石头在拉力方向上移动的距离  </a:t>
            </a:r>
            <a:r>
              <a:rPr lang="en-US" altLang="zh-CN" b="1" i="1">
                <a:solidFill>
                  <a:srgbClr val="CC0000"/>
                </a:solidFill>
                <a:latin typeface="Times New Roman" panose="02020603050405020304" pitchFamily="18" charset="0"/>
              </a:rPr>
              <a:t>s </a:t>
            </a:r>
            <a:r>
              <a:rPr lang="en-US" altLang="zh-CN" b="1">
                <a:solidFill>
                  <a:srgbClr val="CC0000"/>
                </a:solidFill>
                <a:latin typeface="Times New Roman" panose="02020603050405020304" pitchFamily="18" charset="0"/>
              </a:rPr>
              <a:t>=1m</a:t>
            </a:r>
          </a:p>
          <a:p>
            <a:pPr>
              <a:lnSpc>
                <a:spcPct val="120000"/>
              </a:lnSpc>
            </a:pPr>
            <a:r>
              <a:rPr lang="zh-CN" altLang="en-US" b="1" dirty="0">
                <a:latin typeface="Times New Roman" panose="02020603050405020304" pitchFamily="18" charset="0"/>
              </a:rPr>
              <a:t>拉力做的功是：</a:t>
            </a:r>
            <a:r>
              <a:rPr lang="en-US" altLang="zh-CN" b="1" i="1">
                <a:solidFill>
                  <a:srgbClr val="CC0000"/>
                </a:solidFill>
                <a:latin typeface="Times New Roman" panose="02020603050405020304" pitchFamily="18" charset="0"/>
              </a:rPr>
              <a:t>W</a:t>
            </a:r>
            <a:r>
              <a:rPr lang="en-US" altLang="zh-CN" b="1">
                <a:solidFill>
                  <a:srgbClr val="CC0000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b="1" i="1">
                <a:solidFill>
                  <a:srgbClr val="CC0000"/>
                </a:solidFill>
                <a:latin typeface="Times New Roman" panose="02020603050405020304" pitchFamily="18" charset="0"/>
              </a:rPr>
              <a:t>Fs</a:t>
            </a:r>
            <a:r>
              <a:rPr lang="en-US" altLang="zh-CN" b="1">
                <a:solidFill>
                  <a:srgbClr val="CC0000"/>
                </a:solidFill>
                <a:latin typeface="Times New Roman" panose="02020603050405020304" pitchFamily="18" charset="0"/>
              </a:rPr>
              <a:t> = 6×10</a:t>
            </a:r>
            <a:r>
              <a:rPr lang="en-US" altLang="zh-CN" b="1" baseline="30000">
                <a:solidFill>
                  <a:srgbClr val="CC0000"/>
                </a:solidFill>
                <a:latin typeface="Times New Roman" panose="02020603050405020304" pitchFamily="18" charset="0"/>
              </a:rPr>
              <a:t>3 </a:t>
            </a:r>
            <a:r>
              <a:rPr lang="en-US" altLang="zh-CN" b="1">
                <a:solidFill>
                  <a:srgbClr val="CC0000"/>
                </a:solidFill>
                <a:latin typeface="Times New Roman" panose="02020603050405020304" pitchFamily="18" charset="0"/>
              </a:rPr>
              <a:t>N ×1 m = 6×10</a:t>
            </a:r>
            <a:r>
              <a:rPr lang="en-US" altLang="zh-CN" b="1" baseline="30000">
                <a:solidFill>
                  <a:srgbClr val="CC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b="1">
                <a:solidFill>
                  <a:srgbClr val="CC0000"/>
                </a:solidFill>
                <a:latin typeface="Times New Roman" panose="02020603050405020304" pitchFamily="18" charset="0"/>
              </a:rPr>
              <a:t> J</a:t>
            </a:r>
          </a:p>
          <a:p>
            <a:pPr>
              <a:lnSpc>
                <a:spcPct val="12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起重机提升水泥板的功率是</a:t>
            </a:r>
          </a:p>
        </p:txBody>
      </p:sp>
      <p:graphicFrame>
        <p:nvGraphicFramePr>
          <p:cNvPr id="46088" name="对象 46087"/>
          <p:cNvGraphicFramePr/>
          <p:nvPr/>
        </p:nvGraphicFramePr>
        <p:xfrm>
          <a:off x="1874044" y="3853815"/>
          <a:ext cx="3345180" cy="6319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2" r:id="rId3" imgW="1930400" imgH="457200" progId="Equation.DSMT4">
                  <p:embed/>
                </p:oleObj>
              </mc:Choice>
              <mc:Fallback>
                <p:oleObj r:id="rId3" imgW="193040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74044" y="3853815"/>
                        <a:ext cx="3345180" cy="631984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03214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/>
          <p:nvPr/>
        </p:nvSpPr>
        <p:spPr>
          <a:xfrm>
            <a:off x="782955" y="789623"/>
            <a:ext cx="8004334" cy="339232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indent="200025" algn="just" eaLnBrk="0" hangingPunct="0"/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、使用机械做功时，下面说法正确的是（	       ）</a:t>
            </a:r>
          </a:p>
          <a:p>
            <a:pPr indent="200025" algn="just" eaLnBrk="0" hangingPunct="0"/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00025" algn="just" eaLnBrk="0" hangingPunct="0"/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功率大的机器一定比功率小的机器做功多；</a:t>
            </a:r>
          </a:p>
          <a:p>
            <a:pPr indent="200025" algn="just" eaLnBrk="0" hangingPunct="0"/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00025" algn="just" eaLnBrk="0" hangingPunct="0"/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功率大的机器一定比功率小的机器做功时间少；</a:t>
            </a:r>
          </a:p>
          <a:p>
            <a:pPr indent="200025" algn="just" eaLnBrk="0" hangingPunct="0"/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00025" algn="just" eaLnBrk="0" hangingPunct="0"/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功率小的机器一定比功率大的机器做功慢；</a:t>
            </a:r>
          </a:p>
          <a:p>
            <a:pPr indent="200025" algn="just" eaLnBrk="0" hangingPunct="0"/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00025" algn="just" eaLnBrk="0" hangingPunct="0"/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以上说法都不对．</a:t>
            </a:r>
          </a:p>
        </p:txBody>
      </p:sp>
      <p:sp>
        <p:nvSpPr>
          <p:cNvPr id="32771" name="Text Box 3"/>
          <p:cNvSpPr txBox="1"/>
          <p:nvPr/>
        </p:nvSpPr>
        <p:spPr>
          <a:xfrm>
            <a:off x="6375798" y="704612"/>
            <a:ext cx="1288256" cy="99155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  <a:r>
              <a:rPr lang="en-US" altLang="zh-CN" sz="3000" b="1">
                <a:solidFill>
                  <a:srgbClr val="FF333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altLang="zh-CN" sz="3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	</a:t>
            </a:r>
          </a:p>
        </p:txBody>
      </p:sp>
      <p:sp>
        <p:nvSpPr>
          <p:cNvPr id="6" name="文本框 1"/>
          <p:cNvSpPr txBox="1"/>
          <p:nvPr/>
        </p:nvSpPr>
        <p:spPr>
          <a:xfrm>
            <a:off x="892005" y="167408"/>
            <a:ext cx="992577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练一练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03737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8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课堂总结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7" name="组合 6"/>
          <p:cNvGrpSpPr/>
          <p:nvPr/>
        </p:nvGrpSpPr>
        <p:grpSpPr>
          <a:xfrm>
            <a:off x="2252662" y="1505903"/>
            <a:ext cx="4398646" cy="2321957"/>
            <a:chOff x="4730" y="3162"/>
            <a:chExt cx="9236" cy="4876"/>
          </a:xfrm>
        </p:grpSpPr>
        <p:sp>
          <p:nvSpPr>
            <p:cNvPr id="2" name="TextBox 2"/>
            <p:cNvSpPr txBox="1"/>
            <p:nvPr/>
          </p:nvSpPr>
          <p:spPr>
            <a:xfrm>
              <a:off x="5133" y="3162"/>
              <a:ext cx="8833" cy="969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eaLnBrk="1" hangingPunct="1"/>
              <a:r>
                <a:rPr lang="zh-CN" altLang="en-US" sz="2400" b="1" dirty="0">
                  <a:solidFill>
                    <a:srgbClr val="FFFFFF"/>
                  </a:solidFill>
                  <a:latin typeface="楷体_GB2312" pitchFamily="49" charset="-122"/>
                </a:rPr>
                <a:t>一、</a:t>
              </a:r>
              <a:r>
                <a:rPr lang="zh-CN" altLang="en-US" sz="2400" b="1" dirty="0">
                  <a:solidFill>
                    <a:schemeClr val="bg1"/>
                  </a:solidFill>
                </a:rPr>
                <a:t>功率的物理意义及定义？</a:t>
              </a:r>
              <a:endParaRPr lang="zh-CN" altLang="en-US" sz="2400" b="1" dirty="0">
                <a:solidFill>
                  <a:schemeClr val="bg1"/>
                </a:solidFill>
                <a:latin typeface="楷体_GB2312" pitchFamily="49" charset="-122"/>
              </a:endParaRPr>
            </a:p>
          </p:txBody>
        </p:sp>
        <p:sp>
          <p:nvSpPr>
            <p:cNvPr id="6" name="TextBox 3"/>
            <p:cNvSpPr txBox="1"/>
            <p:nvPr/>
          </p:nvSpPr>
          <p:spPr>
            <a:xfrm>
              <a:off x="5135" y="5090"/>
              <a:ext cx="6073" cy="969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>
              <a:lvl1pPr marL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sz="1800"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lvl="1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lvl="2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lvl="3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lvl="4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defRPr b="0" i="0" u="none" kern="1200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</a:lstStyle>
            <a:p>
              <a:pPr lvl="0" eaLnBrk="1" hangingPunct="1"/>
              <a:r>
                <a:rPr lang="zh-CN" altLang="en-US" sz="2100" b="1" dirty="0">
                  <a:solidFill>
                    <a:srgbClr val="FFFFFF"/>
                  </a:solidFill>
                  <a:latin typeface="楷体_GB2312" pitchFamily="49" charset="-122"/>
                </a:rPr>
                <a:t>二、</a:t>
              </a:r>
              <a:r>
                <a:rPr lang="zh-CN" altLang="en-US" sz="2400" b="1" dirty="0">
                  <a:solidFill>
                    <a:schemeClr val="bg1"/>
                  </a:solidFill>
                  <a:latin typeface="楷体_GB2312" pitchFamily="49" charset="-122"/>
                </a:rPr>
                <a:t>功率如何计算</a:t>
              </a:r>
              <a:r>
                <a:rPr lang="zh-CN" altLang="zh-CN" sz="2400" b="1" dirty="0">
                  <a:solidFill>
                    <a:schemeClr val="bg1"/>
                  </a:solidFill>
                  <a:latin typeface="楷体_GB2312" pitchFamily="49" charset="-122"/>
                </a:rPr>
                <a:t>？</a:t>
              </a:r>
              <a:endParaRPr lang="zh-CN" altLang="en-US" sz="2400" b="1" dirty="0">
                <a:solidFill>
                  <a:schemeClr val="bg1"/>
                </a:solidFill>
                <a:latin typeface="楷体_GB2312" pitchFamily="49" charset="-122"/>
              </a:endParaRPr>
            </a:p>
          </p:txBody>
        </p:sp>
        <p:grpSp>
          <p:nvGrpSpPr>
            <p:cNvPr id="17428" name="组合 17427"/>
            <p:cNvGrpSpPr/>
            <p:nvPr/>
          </p:nvGrpSpPr>
          <p:grpSpPr>
            <a:xfrm>
              <a:off x="4730" y="6828"/>
              <a:ext cx="8505" cy="1210"/>
              <a:chOff x="407" y="2541"/>
              <a:chExt cx="3335" cy="484"/>
            </a:xfrm>
          </p:grpSpPr>
          <p:pic>
            <p:nvPicPr>
              <p:cNvPr id="17419" name="TextBox 4"/>
              <p:cNvPicPr/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407" y="2541"/>
                <a:ext cx="3335" cy="48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0" name="文本框 17419"/>
              <p:cNvSpPr txBox="1"/>
              <p:nvPr/>
            </p:nvSpPr>
            <p:spPr>
              <a:xfrm>
                <a:off x="566" y="2601"/>
                <a:ext cx="3024" cy="388"/>
              </a:xfrm>
              <a:prstGeom prst="rect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wrap="square">
                <a:spAutoFit/>
              </a:bodyPr>
              <a:lstStyle/>
              <a:p>
                <a:r>
                  <a:rPr lang="zh-CN" altLang="en-US" sz="2100" b="1" dirty="0">
                    <a:solidFill>
                      <a:srgbClr val="FFFFFF"/>
                    </a:solidFill>
                    <a:latin typeface="楷体_GB2312" pitchFamily="49" charset="-122"/>
                  </a:rPr>
                  <a:t>三、</a:t>
                </a:r>
                <a:r>
                  <a:rPr lang="zh-CN" altLang="en-US" sz="2400" b="1" dirty="0">
                    <a:solidFill>
                      <a:schemeClr val="bg1"/>
                    </a:solidFill>
                    <a:latin typeface="楷体_GB2312" pitchFamily="49" charset="-122"/>
                  </a:rPr>
                  <a:t>功率的单位是什么？</a:t>
                </a:r>
                <a:endParaRPr lang="zh-CN" altLang="en-US" sz="2100" b="1" dirty="0">
                  <a:solidFill>
                    <a:schemeClr val="bg1"/>
                  </a:solidFill>
                  <a:latin typeface="楷体_GB2312" pitchFamily="49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736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9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板书设计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0722" name="Text Box 2"/>
          <p:cNvSpPr txBox="1"/>
          <p:nvPr/>
        </p:nvSpPr>
        <p:spPr>
          <a:xfrm>
            <a:off x="4020741" y="734616"/>
            <a:ext cx="4158853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表示物体做功快慢的物理量</a:t>
            </a:r>
            <a:r>
              <a:rPr lang="en-US" altLang="zh-CN" sz="2100" b="1">
                <a:solidFill>
                  <a:srgbClr val="6565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</p:txBody>
      </p:sp>
      <p:grpSp>
        <p:nvGrpSpPr>
          <p:cNvPr id="30724" name="Group 4"/>
          <p:cNvGrpSpPr/>
          <p:nvPr/>
        </p:nvGrpSpPr>
        <p:grpSpPr>
          <a:xfrm>
            <a:off x="2293144" y="1544241"/>
            <a:ext cx="4360069" cy="857250"/>
            <a:chOff x="0" y="0"/>
            <a:chExt cx="3662" cy="720"/>
          </a:xfrm>
        </p:grpSpPr>
        <p:graphicFrame>
          <p:nvGraphicFramePr>
            <p:cNvPr id="32772" name="Object 5"/>
            <p:cNvGraphicFramePr/>
            <p:nvPr/>
          </p:nvGraphicFramePr>
          <p:xfrm>
            <a:off x="3024" y="0"/>
            <a:ext cx="638" cy="7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386" r:id="rId3" imgW="368300" imgH="419100" progId="Equation.3">
                    <p:embed/>
                  </p:oleObj>
                </mc:Choice>
                <mc:Fallback>
                  <p:oleObj r:id="rId3" imgW="368300" imgH="4191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024" y="0"/>
                          <a:ext cx="638" cy="72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2773" name="Rectangle 6"/>
            <p:cNvSpPr/>
            <p:nvPr/>
          </p:nvSpPr>
          <p:spPr>
            <a:xfrm>
              <a:off x="0" y="163"/>
              <a:ext cx="2713" cy="34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1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3.</a:t>
              </a:r>
              <a:r>
                <a:rPr lang="zh-CN" altLang="en-US" sz="21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功率的表达式：</a:t>
              </a:r>
              <a:r>
                <a:rPr lang="zh-CN" altLang="en-US" sz="2100" b="1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功率＝  </a:t>
              </a:r>
            </a:p>
          </p:txBody>
        </p:sp>
      </p:grpSp>
      <p:sp>
        <p:nvSpPr>
          <p:cNvPr id="30727" name="Text Box 7"/>
          <p:cNvSpPr txBox="1"/>
          <p:nvPr/>
        </p:nvSpPr>
        <p:spPr>
          <a:xfrm>
            <a:off x="2401492" y="2408635"/>
            <a:ext cx="259199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公式及如何计算：</a:t>
            </a:r>
          </a:p>
        </p:txBody>
      </p:sp>
      <p:pic>
        <p:nvPicPr>
          <p:cNvPr id="30728" name="Picture 8"/>
          <p:cNvPicPr/>
          <p:nvPr/>
        </p:nvPicPr>
        <p:blipFill>
          <a:blip r:embed="rId5"/>
          <a:stretch>
            <a:fillRect/>
          </a:stretch>
        </p:blipFill>
        <p:spPr>
          <a:xfrm>
            <a:off x="5317331" y="2300288"/>
            <a:ext cx="1257300" cy="72628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9" name="Text Box 9"/>
          <p:cNvSpPr txBox="1"/>
          <p:nvPr/>
        </p:nvSpPr>
        <p:spPr>
          <a:xfrm>
            <a:off x="2401729" y="3111341"/>
            <a:ext cx="5110639" cy="87630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en-US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单位： 国际单位：瓦特（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</a:t>
            </a:r>
            <a:r>
              <a:rPr lang="zh-CN" altLang="en-US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</a:p>
          <a:p>
            <a:pPr algn="just">
              <a:spcBef>
                <a:spcPct val="50000"/>
              </a:spcBef>
            </a:pPr>
            <a:r>
              <a:rPr lang="zh-CN" altLang="en-US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常用单位：千瓦（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KW)</a:t>
            </a:r>
          </a:p>
        </p:txBody>
      </p:sp>
      <p:sp>
        <p:nvSpPr>
          <p:cNvPr id="30732" name="Text Box 12"/>
          <p:cNvSpPr txBox="1"/>
          <p:nvPr/>
        </p:nvSpPr>
        <p:spPr>
          <a:xfrm>
            <a:off x="3858817" y="4191000"/>
            <a:ext cx="4050506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1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1KW=1000W       1MW=1000KW  </a:t>
            </a:r>
          </a:p>
        </p:txBody>
      </p:sp>
      <p:sp>
        <p:nvSpPr>
          <p:cNvPr id="30733" name="Text Box 13"/>
          <p:cNvSpPr txBox="1"/>
          <p:nvPr/>
        </p:nvSpPr>
        <p:spPr>
          <a:xfrm>
            <a:off x="3534967" y="4623197"/>
            <a:ext cx="2917031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en-US" sz="21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１Ｗ＝１焦／秒</a:t>
            </a:r>
          </a:p>
        </p:txBody>
      </p:sp>
      <p:sp>
        <p:nvSpPr>
          <p:cNvPr id="30734" name="Text Box 14"/>
          <p:cNvSpPr txBox="1"/>
          <p:nvPr/>
        </p:nvSpPr>
        <p:spPr>
          <a:xfrm>
            <a:off x="2346723" y="788194"/>
            <a:ext cx="1458515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物理意义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30735" name="Text Box 15"/>
          <p:cNvSpPr txBox="1"/>
          <p:nvPr/>
        </p:nvSpPr>
        <p:spPr>
          <a:xfrm>
            <a:off x="2401491" y="1275160"/>
            <a:ext cx="1188244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en-US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定义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30736" name="Text Box 16"/>
          <p:cNvSpPr txBox="1"/>
          <p:nvPr/>
        </p:nvSpPr>
        <p:spPr>
          <a:xfrm>
            <a:off x="2401491" y="4191000"/>
            <a:ext cx="1512094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6.</a:t>
            </a:r>
            <a:r>
              <a:rPr lang="zh-CN" altLang="en-US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换算关系</a:t>
            </a:r>
            <a:r>
              <a:rPr lang="en-US" altLang="zh-CN" sz="21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3433286" y="1275398"/>
            <a:ext cx="3810000" cy="3452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>
                <a:ea typeface="宋体" panose="02010600030101010101" pitchFamily="2" charset="-122"/>
              </a:rPr>
              <a:t>功与做功所用时间之比叫做功率。</a:t>
            </a:r>
          </a:p>
        </p:txBody>
      </p:sp>
    </p:spTree>
    <p:extLst>
      <p:ext uri="{BB962C8B-B14F-4D97-AF65-F5344CB8AC3E}">
        <p14:creationId xmlns:p14="http://schemas.microsoft.com/office/powerpoint/2010/main" val="64638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1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温故知新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文本框 7"/>
          <p:cNvSpPr txBox="1"/>
          <p:nvPr/>
        </p:nvSpPr>
        <p:spPr>
          <a:xfrm>
            <a:off x="992505" y="1409700"/>
            <a:ext cx="7623334" cy="21459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700"/>
              <a:t>1.</a:t>
            </a:r>
            <a:r>
              <a:rPr lang="zh-CN" altLang="en-US" sz="2700"/>
              <a:t>做功的两个必要条件？</a:t>
            </a:r>
          </a:p>
          <a:p>
            <a:endParaRPr lang="zh-CN" altLang="en-US" sz="2700"/>
          </a:p>
          <a:p>
            <a:r>
              <a:rPr lang="en-US" altLang="zh-CN" sz="2700"/>
              <a:t>2.</a:t>
            </a:r>
            <a:r>
              <a:rPr lang="zh-CN" altLang="en-US" sz="2700"/>
              <a:t>功的大小等于什么？</a:t>
            </a:r>
          </a:p>
          <a:p>
            <a:endParaRPr lang="zh-CN" altLang="en-US" sz="2700"/>
          </a:p>
          <a:p>
            <a:r>
              <a:rPr lang="en-US" altLang="zh-CN" sz="2700"/>
              <a:t>3.</a:t>
            </a:r>
            <a:r>
              <a:rPr lang="zh-CN" altLang="en-US" sz="2700"/>
              <a:t>功的计算公式及每个物理量的物理意义、单位。</a:t>
            </a:r>
          </a:p>
        </p:txBody>
      </p:sp>
    </p:spTree>
    <p:extLst>
      <p:ext uri="{BB962C8B-B14F-4D97-AF65-F5344CB8AC3E}">
        <p14:creationId xmlns:p14="http://schemas.microsoft.com/office/powerpoint/2010/main" val="3757591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2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5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情景导入</a:t>
            </a:r>
            <a:endParaRPr lang="zh-CN" altLang="en-US" sz="24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5122" name="Picture 3" descr="砖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5508104" y="1516271"/>
            <a:ext cx="3186113" cy="2393156"/>
          </a:xfrm>
        </p:spPr>
      </p:pic>
      <p:sp>
        <p:nvSpPr>
          <p:cNvPr id="7" name="文本框 6"/>
          <p:cNvSpPr txBox="1"/>
          <p:nvPr/>
        </p:nvSpPr>
        <p:spPr>
          <a:xfrm>
            <a:off x="611560" y="1516271"/>
            <a:ext cx="4719913" cy="265457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b="1" dirty="0"/>
              <a:t>   </a:t>
            </a:r>
            <a:r>
              <a:rPr lang="zh-CN" altLang="en-US" sz="2400" b="1" dirty="0"/>
              <a:t>建筑工地上要把几百块砖送到楼顶，无论是人工搬运，还是用起重机搬运，我们对砖做的功都是相同的。然而，人工搬运需要几小时？如果用起重机搬运，几分钟就可以完成？看来做功有快慢之分，怎样表示做功的快慢？</a:t>
            </a:r>
          </a:p>
        </p:txBody>
      </p:sp>
    </p:spTree>
    <p:extLst>
      <p:ext uri="{BB962C8B-B14F-4D97-AF65-F5344CB8AC3E}">
        <p14:creationId xmlns:p14="http://schemas.microsoft.com/office/powerpoint/2010/main" val="1901871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3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学习目标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" name="文本框 1"/>
          <p:cNvSpPr txBox="1"/>
          <p:nvPr/>
        </p:nvSpPr>
        <p:spPr>
          <a:xfrm>
            <a:off x="892017" y="1150144"/>
            <a:ext cx="6141244" cy="200739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100" b="1"/>
              <a:t>1.知道功率</a:t>
            </a:r>
            <a:r>
              <a:rPr lang="zh-CN" altLang="en-US" sz="2100" b="1"/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100" b="1"/>
              <a:t>2.能说出功率的物理意义</a:t>
            </a:r>
            <a:r>
              <a:rPr lang="zh-CN" altLang="en-US" sz="2100" b="1"/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100" b="1"/>
              <a:t>3.能写出功率的</a:t>
            </a:r>
            <a:r>
              <a:rPr lang="zh-CN" altLang="en-US" sz="2100" b="1"/>
              <a:t>定义式</a:t>
            </a:r>
            <a:r>
              <a:rPr lang="en-US" altLang="zh-CN" sz="2100" b="1"/>
              <a:t>，并进行简单计算</a:t>
            </a:r>
            <a:r>
              <a:rPr lang="zh-CN" altLang="en-US" sz="2100" b="1"/>
              <a:t>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100" b="1"/>
              <a:t>4.能利用功率的概念设计测量生活中功率的大小</a:t>
            </a:r>
            <a:r>
              <a:rPr lang="zh-CN" altLang="en-US" sz="2100" b="1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41036937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00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0906" y="107156"/>
            <a:ext cx="661988" cy="54887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804" name="圆角矩形 5"/>
          <p:cNvSpPr/>
          <p:nvPr/>
        </p:nvSpPr>
        <p:spPr>
          <a:xfrm>
            <a:off x="1687592" y="656272"/>
            <a:ext cx="5894784" cy="863204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25400" cap="flat" cmpd="sng">
            <a:solidFill>
              <a:srgbClr val="3D8F95"/>
            </a:solidFill>
            <a:prstDash val="solid"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pitchFamily="18" charset="0"/>
              </a:rPr>
              <a:t>人与起重机，哪个做功快？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pitchFamily="18" charset="0"/>
              </a:rPr>
              <a:t>你是怎样比较出来的？</a:t>
            </a:r>
            <a:endParaRPr lang="zh-CN" altLang="en-US" sz="2100" b="1" dirty="0">
              <a:latin typeface="华文楷体" panose="02010600040101010101" pitchFamily="2" charset="-122"/>
            </a:endParaRPr>
          </a:p>
        </p:txBody>
      </p:sp>
      <p:pic>
        <p:nvPicPr>
          <p:cNvPr id="33806" name="图片 338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5016" y="1581150"/>
            <a:ext cx="5292090" cy="210788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809" name="组合 33808"/>
          <p:cNvGrpSpPr/>
          <p:nvPr/>
        </p:nvGrpSpPr>
        <p:grpSpPr>
          <a:xfrm>
            <a:off x="5329238" y="3686651"/>
            <a:ext cx="1674019" cy="451009"/>
            <a:chOff x="2880" y="2432"/>
            <a:chExt cx="2394" cy="635"/>
          </a:xfrm>
        </p:grpSpPr>
        <p:pic>
          <p:nvPicPr>
            <p:cNvPr id="33807" name="图片 3380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0" y="2478"/>
              <a:ext cx="2394" cy="55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08" name="矩形 33807"/>
            <p:cNvSpPr/>
            <p:nvPr/>
          </p:nvSpPr>
          <p:spPr>
            <a:xfrm>
              <a:off x="2880" y="2432"/>
              <a:ext cx="2359" cy="635"/>
            </a:xfrm>
            <a:prstGeom prst="rect">
              <a:avLst/>
            </a:prstGeom>
            <a:noFill/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0" name="组合 33809"/>
          <p:cNvGrpSpPr/>
          <p:nvPr/>
        </p:nvGrpSpPr>
        <p:grpSpPr>
          <a:xfrm>
            <a:off x="1656397" y="3686651"/>
            <a:ext cx="1620203" cy="451009"/>
            <a:chOff x="2925" y="3249"/>
            <a:chExt cx="2359" cy="635"/>
          </a:xfrm>
        </p:grpSpPr>
        <p:pic>
          <p:nvPicPr>
            <p:cNvPr id="33811" name="图片 3381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71" y="3294"/>
              <a:ext cx="2268" cy="5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12" name="矩形 33811"/>
            <p:cNvSpPr/>
            <p:nvPr/>
          </p:nvSpPr>
          <p:spPr>
            <a:xfrm>
              <a:off x="2925" y="3249"/>
              <a:ext cx="2359" cy="635"/>
            </a:xfrm>
            <a:prstGeom prst="rect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3" name="组合 33812"/>
          <p:cNvGrpSpPr/>
          <p:nvPr/>
        </p:nvGrpSpPr>
        <p:grpSpPr>
          <a:xfrm>
            <a:off x="3654266" y="3736658"/>
            <a:ext cx="1243013" cy="350520"/>
            <a:chOff x="1746" y="2341"/>
            <a:chExt cx="2359" cy="635"/>
          </a:xfrm>
        </p:grpSpPr>
        <p:pic>
          <p:nvPicPr>
            <p:cNvPr id="33814" name="图片 338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91" y="2387"/>
              <a:ext cx="2292" cy="5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3815" name="矩形 33814"/>
            <p:cNvSpPr/>
            <p:nvPr/>
          </p:nvSpPr>
          <p:spPr>
            <a:xfrm>
              <a:off x="1746" y="2341"/>
              <a:ext cx="2359" cy="635"/>
            </a:xfrm>
            <a:prstGeom prst="rect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461022" y="4349354"/>
            <a:ext cx="4163616" cy="5059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eaLnBrk="1" hangingPunct="1">
              <a:lnSpc>
                <a:spcPct val="120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</a:rPr>
              <a:t>做一样多的功，所用时间不同。</a:t>
            </a:r>
          </a:p>
        </p:txBody>
      </p:sp>
      <p:sp>
        <p:nvSpPr>
          <p:cNvPr id="33821" name="文本框 33820"/>
          <p:cNvSpPr txBox="1"/>
          <p:nvPr/>
        </p:nvSpPr>
        <p:spPr>
          <a:xfrm>
            <a:off x="1790700" y="2328863"/>
            <a:ext cx="40481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甲</a:t>
            </a:r>
          </a:p>
        </p:txBody>
      </p:sp>
      <p:sp>
        <p:nvSpPr>
          <p:cNvPr id="33822" name="文本框 33821"/>
          <p:cNvSpPr txBox="1"/>
          <p:nvPr/>
        </p:nvSpPr>
        <p:spPr>
          <a:xfrm>
            <a:off x="7110412" y="2275285"/>
            <a:ext cx="40481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</a:rPr>
              <a:t>乙</a:t>
            </a:r>
          </a:p>
        </p:txBody>
      </p:sp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4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讲授新课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89511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3" name="Group 2"/>
          <p:cNvGrpSpPr/>
          <p:nvPr/>
        </p:nvGrpSpPr>
        <p:grpSpPr>
          <a:xfrm>
            <a:off x="2087166" y="1383506"/>
            <a:ext cx="5076825" cy="2947988"/>
            <a:chOff x="793" y="1162"/>
            <a:chExt cx="4264" cy="2476"/>
          </a:xfrm>
        </p:grpSpPr>
        <p:pic>
          <p:nvPicPr>
            <p:cNvPr id="8194" name="Picture 3" descr="t9-2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30" y="1162"/>
              <a:ext cx="4127" cy="247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8195" name="Group 4"/>
            <p:cNvGrpSpPr/>
            <p:nvPr/>
          </p:nvGrpSpPr>
          <p:grpSpPr>
            <a:xfrm>
              <a:off x="793" y="1252"/>
              <a:ext cx="1105" cy="1724"/>
              <a:chOff x="748" y="572"/>
              <a:chExt cx="1105" cy="1724"/>
            </a:xfrm>
          </p:grpSpPr>
          <p:pic>
            <p:nvPicPr>
              <p:cNvPr id="8196" name="Picture 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7" y="572"/>
                <a:ext cx="936" cy="17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197" name="Rectangle 6"/>
              <p:cNvSpPr/>
              <p:nvPr/>
            </p:nvSpPr>
            <p:spPr>
              <a:xfrm>
                <a:off x="748" y="572"/>
                <a:ext cx="227" cy="13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8198" name="Picture 7" descr="t9-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0281" y="1653540"/>
            <a:ext cx="4913948" cy="267938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199" name="Group 8"/>
          <p:cNvGrpSpPr/>
          <p:nvPr/>
        </p:nvGrpSpPr>
        <p:grpSpPr>
          <a:xfrm>
            <a:off x="3868341" y="3706416"/>
            <a:ext cx="1243013" cy="378619"/>
            <a:chOff x="1746" y="2341"/>
            <a:chExt cx="2359" cy="635"/>
          </a:xfrm>
        </p:grpSpPr>
        <p:pic>
          <p:nvPicPr>
            <p:cNvPr id="820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791" y="2387"/>
              <a:ext cx="2292" cy="5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1" name="Rectangle 10"/>
            <p:cNvSpPr/>
            <p:nvPr/>
          </p:nvSpPr>
          <p:spPr>
            <a:xfrm>
              <a:off x="1746" y="2341"/>
              <a:ext cx="2359" cy="635"/>
            </a:xfrm>
            <a:prstGeom prst="rect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8202" name="Rectangle 11"/>
          <p:cNvSpPr/>
          <p:nvPr/>
        </p:nvSpPr>
        <p:spPr>
          <a:xfrm>
            <a:off x="2140744" y="3598069"/>
            <a:ext cx="972741" cy="75604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3" name="Rectangle 12"/>
          <p:cNvSpPr/>
          <p:nvPr/>
        </p:nvSpPr>
        <p:spPr>
          <a:xfrm>
            <a:off x="5705475" y="3598069"/>
            <a:ext cx="972741" cy="75604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204" name="Group 13"/>
          <p:cNvGrpSpPr/>
          <p:nvPr/>
        </p:nvGrpSpPr>
        <p:grpSpPr>
          <a:xfrm>
            <a:off x="2087167" y="1491853"/>
            <a:ext cx="1315640" cy="2052638"/>
            <a:chOff x="748" y="572"/>
            <a:chExt cx="1105" cy="1724"/>
          </a:xfrm>
        </p:grpSpPr>
        <p:pic>
          <p:nvPicPr>
            <p:cNvPr id="8205" name="Picture 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7" y="572"/>
              <a:ext cx="936" cy="17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6" name="Rectangle 15"/>
            <p:cNvSpPr/>
            <p:nvPr/>
          </p:nvSpPr>
          <p:spPr>
            <a:xfrm>
              <a:off x="748" y="572"/>
              <a:ext cx="227" cy="13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207" name="Group 16"/>
          <p:cNvGrpSpPr/>
          <p:nvPr/>
        </p:nvGrpSpPr>
        <p:grpSpPr>
          <a:xfrm>
            <a:off x="1871663" y="3706416"/>
            <a:ext cx="1620441" cy="485775"/>
            <a:chOff x="2925" y="3249"/>
            <a:chExt cx="2359" cy="635"/>
          </a:xfrm>
        </p:grpSpPr>
        <p:pic>
          <p:nvPicPr>
            <p:cNvPr id="8208" name="Picture 1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71" y="3294"/>
              <a:ext cx="2268" cy="5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09" name="Rectangle 18"/>
            <p:cNvSpPr/>
            <p:nvPr/>
          </p:nvSpPr>
          <p:spPr>
            <a:xfrm>
              <a:off x="2925" y="3249"/>
              <a:ext cx="2359" cy="635"/>
            </a:xfrm>
            <a:prstGeom prst="rect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210" name="Group 19"/>
          <p:cNvGrpSpPr/>
          <p:nvPr/>
        </p:nvGrpSpPr>
        <p:grpSpPr>
          <a:xfrm>
            <a:off x="5489973" y="3706416"/>
            <a:ext cx="1620440" cy="485775"/>
            <a:chOff x="2925" y="3249"/>
            <a:chExt cx="2359" cy="635"/>
          </a:xfrm>
        </p:grpSpPr>
        <p:pic>
          <p:nvPicPr>
            <p:cNvPr id="8211" name="Picture 20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971" y="3294"/>
              <a:ext cx="2268" cy="55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212" name="Rectangle 21"/>
            <p:cNvSpPr/>
            <p:nvPr/>
          </p:nvSpPr>
          <p:spPr>
            <a:xfrm>
              <a:off x="2925" y="3249"/>
              <a:ext cx="2359" cy="635"/>
            </a:xfrm>
            <a:prstGeom prst="rect">
              <a:avLst/>
            </a:prstGeom>
            <a:noFill/>
            <a:ln w="28575" cap="flat" cmpd="sng">
              <a:solidFill>
                <a:schemeClr val="accent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357438" y="4354116"/>
            <a:ext cx="4736306" cy="505987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20000"/>
              </a:lnSpc>
            </a:pPr>
            <a:r>
              <a:rPr lang="zh-CN" altLang="en-US" sz="2100" b="1" noProof="1">
                <a:solidFill>
                  <a:srgbClr val="000000"/>
                </a:solidFill>
                <a:latin typeface="宋体" panose="02010600030101010101" pitchFamily="2" charset="-122"/>
              </a:rPr>
              <a:t>在相同的时间内，做功多少不一样。</a:t>
            </a:r>
          </a:p>
        </p:txBody>
      </p:sp>
      <p:sp>
        <p:nvSpPr>
          <p:cNvPr id="8214" name="圆角矩形 5"/>
          <p:cNvSpPr/>
          <p:nvPr/>
        </p:nvSpPr>
        <p:spPr>
          <a:xfrm>
            <a:off x="1548527" y="628650"/>
            <a:ext cx="5894784" cy="863204"/>
          </a:xfrm>
          <a:prstGeom prst="roundRect">
            <a:avLst>
              <a:gd name="adj" fmla="val 16667"/>
            </a:avLst>
          </a:prstGeom>
          <a:solidFill>
            <a:srgbClr val="BBE0E3"/>
          </a:solidFill>
          <a:ln w="25400" cap="flat" cmpd="sng">
            <a:solidFill>
              <a:srgbClr val="3D8F95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人与起重机，哪个做功快？</a:t>
            </a:r>
          </a:p>
          <a:p>
            <a:pPr>
              <a:lnSpc>
                <a:spcPct val="120000"/>
              </a:lnSpc>
            </a:pPr>
            <a:r>
              <a:rPr lang="zh-CN" altLang="en-US" sz="21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你是怎样比较出来的？</a:t>
            </a:r>
            <a:endParaRPr lang="zh-CN" altLang="en-US" sz="2100" b="1" dirty="0">
              <a:latin typeface="华文楷体" panose="0201060004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15" name="Text Box 24"/>
          <p:cNvSpPr txBox="1"/>
          <p:nvPr/>
        </p:nvSpPr>
        <p:spPr>
          <a:xfrm>
            <a:off x="1790700" y="2328863"/>
            <a:ext cx="40481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甲</a:t>
            </a:r>
          </a:p>
        </p:txBody>
      </p:sp>
      <p:sp>
        <p:nvSpPr>
          <p:cNvPr id="8216" name="Text Box 25"/>
          <p:cNvSpPr txBox="1"/>
          <p:nvPr/>
        </p:nvSpPr>
        <p:spPr>
          <a:xfrm>
            <a:off x="7110412" y="2275285"/>
            <a:ext cx="404813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乙</a:t>
            </a:r>
          </a:p>
        </p:txBody>
      </p:sp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4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讲授新课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" name="文本框 1"/>
          <p:cNvSpPr txBox="1"/>
          <p:nvPr/>
        </p:nvSpPr>
        <p:spPr>
          <a:xfrm>
            <a:off x="3619500" y="2433638"/>
            <a:ext cx="1905000" cy="34624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/>
              <a:t>嗯</a:t>
            </a:r>
          </a:p>
        </p:txBody>
      </p:sp>
    </p:spTree>
    <p:extLst>
      <p:ext uri="{BB962C8B-B14F-4D97-AF65-F5344CB8AC3E}">
        <p14:creationId xmlns:p14="http://schemas.microsoft.com/office/powerpoint/2010/main" val="1285277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5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合作探究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0253" name="图片 102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4892" y="1280875"/>
            <a:ext cx="3402806" cy="3283744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0244" name="TextBox 3"/>
          <p:cNvSpPr txBox="1"/>
          <p:nvPr/>
        </p:nvSpPr>
        <p:spPr>
          <a:xfrm>
            <a:off x="5173743" y="1194436"/>
            <a:ext cx="2430065" cy="1281120"/>
          </a:xfrm>
          <a:prstGeom prst="rect">
            <a:avLst/>
          </a:prstGeom>
          <a:solidFill>
            <a:schemeClr val="bg1"/>
          </a:solidFill>
          <a:ln w="25400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  <a:effectLst>
            <a:outerShdw dist="38100" dir="2699999" algn="tl" rotWithShape="0">
              <a:srgbClr val="000000">
                <a:alpha val="39999"/>
              </a:srgbClr>
            </a:outerShdw>
          </a:effec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100" b="1" dirty="0">
                <a:solidFill>
                  <a:srgbClr val="000000"/>
                </a:solidFill>
                <a:latin typeface="华文楷体" panose="02010600040101010101" pitchFamily="2" charset="-122"/>
              </a:rPr>
              <a:t>　　他们爬相同的楼时，做功相等吗？做功的快慢一样吗？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19500" y="2433638"/>
            <a:ext cx="1905000" cy="346249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/>
              <a:t>，</a:t>
            </a:r>
          </a:p>
        </p:txBody>
      </p:sp>
    </p:spTree>
    <p:extLst>
      <p:ext uri="{BB962C8B-B14F-4D97-AF65-F5344CB8AC3E}">
        <p14:creationId xmlns:p14="http://schemas.microsoft.com/office/powerpoint/2010/main" val="722517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5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合作探究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" name="文本框 1"/>
          <p:cNvSpPr txBox="1"/>
          <p:nvPr/>
        </p:nvSpPr>
        <p:spPr>
          <a:xfrm>
            <a:off x="2038350" y="1587817"/>
            <a:ext cx="5436394" cy="57626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</a:rPr>
              <a:t>讨论：比较做功快慢的方法！</a:t>
            </a:r>
          </a:p>
        </p:txBody>
      </p:sp>
      <p:sp>
        <p:nvSpPr>
          <p:cNvPr id="7" name="笑脸 6"/>
          <p:cNvSpPr/>
          <p:nvPr/>
        </p:nvSpPr>
        <p:spPr>
          <a:xfrm>
            <a:off x="3385662" y="2732723"/>
            <a:ext cx="2508409" cy="1692116"/>
          </a:xfrm>
          <a:prstGeom prst="smileyFace">
            <a:avLst>
              <a:gd name="adj" fmla="val 265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922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Text Box 2"/>
          <p:cNvSpPr txBox="1"/>
          <p:nvPr/>
        </p:nvSpPr>
        <p:spPr>
          <a:xfrm>
            <a:off x="1566862" y="1042988"/>
            <a:ext cx="2376488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如何比较运动的快慢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57347" name="Text Box 3"/>
          <p:cNvSpPr txBox="1"/>
          <p:nvPr/>
        </p:nvSpPr>
        <p:spPr>
          <a:xfrm>
            <a:off x="4875610" y="1042988"/>
            <a:ext cx="2755106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如何比较做功的快慢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?</a:t>
            </a:r>
          </a:p>
        </p:txBody>
      </p:sp>
      <p:sp>
        <p:nvSpPr>
          <p:cNvPr id="57348" name="Text Box 4"/>
          <p:cNvSpPr txBox="1"/>
          <p:nvPr/>
        </p:nvSpPr>
        <p:spPr>
          <a:xfrm>
            <a:off x="1557337" y="1579960"/>
            <a:ext cx="2376488" cy="89916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方法一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所用时间相同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路程大的速度快</a:t>
            </a:r>
          </a:p>
        </p:txBody>
      </p:sp>
      <p:sp>
        <p:nvSpPr>
          <p:cNvPr id="57349" name="Text Box 5"/>
          <p:cNvSpPr txBox="1"/>
          <p:nvPr/>
        </p:nvSpPr>
        <p:spPr>
          <a:xfrm>
            <a:off x="1574006" y="2576513"/>
            <a:ext cx="2376488" cy="89916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方法二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通过相同的路程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用时少的速度快</a:t>
            </a:r>
          </a:p>
        </p:txBody>
      </p:sp>
      <p:sp>
        <p:nvSpPr>
          <p:cNvPr id="57350" name="Text Box 6"/>
          <p:cNvSpPr txBox="1"/>
          <p:nvPr/>
        </p:nvSpPr>
        <p:spPr>
          <a:xfrm>
            <a:off x="1574007" y="3504010"/>
            <a:ext cx="2783681" cy="89916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方法三</a:t>
            </a:r>
            <a:r>
              <a:rPr lang="en-US" altLang="zh-CN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看单位时间内通</a:t>
            </a:r>
          </a:p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过的路程</a:t>
            </a:r>
          </a:p>
        </p:txBody>
      </p:sp>
      <p:sp>
        <p:nvSpPr>
          <p:cNvPr id="57351" name="Text Box 7">
            <a:hlinkClick r:id="rId3" action="ppaction://hlinksldjump"/>
          </p:cNvPr>
          <p:cNvSpPr txBox="1"/>
          <p:nvPr/>
        </p:nvSpPr>
        <p:spPr>
          <a:xfrm>
            <a:off x="4875610" y="1546623"/>
            <a:ext cx="2755106" cy="131574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方法一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所用时间相同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做功多的做功快</a:t>
            </a:r>
          </a:p>
          <a:p>
            <a:pPr>
              <a:lnSpc>
                <a:spcPct val="150000"/>
              </a:lnSpc>
            </a:pPr>
            <a:endParaRPr lang="en-US" altLang="zh-CN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7352" name="Text Box 8">
            <a:hlinkClick r:id="rId3" action="ppaction://hlinksldjump"/>
          </p:cNvPr>
          <p:cNvSpPr txBox="1"/>
          <p:nvPr/>
        </p:nvSpPr>
        <p:spPr>
          <a:xfrm>
            <a:off x="4875610" y="2571750"/>
            <a:ext cx="2755106" cy="89916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方法二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做相同的功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用时少的做功快</a:t>
            </a:r>
          </a:p>
        </p:txBody>
      </p:sp>
      <p:sp>
        <p:nvSpPr>
          <p:cNvPr id="57353" name="Text Box 9">
            <a:hlinkClick r:id="rId3" action="ppaction://hlinksldjump"/>
          </p:cNvPr>
          <p:cNvSpPr txBox="1"/>
          <p:nvPr/>
        </p:nvSpPr>
        <p:spPr>
          <a:xfrm>
            <a:off x="4917282" y="3546872"/>
            <a:ext cx="2755106" cy="89916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方法三</a:t>
            </a:r>
            <a:r>
              <a:rPr lang="en-US" altLang="zh-CN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看单位时间内所做功多的做功快</a:t>
            </a:r>
          </a:p>
        </p:txBody>
      </p:sp>
      <p:graphicFrame>
        <p:nvGraphicFramePr>
          <p:cNvPr id="57354" name="Object 10"/>
          <p:cNvGraphicFramePr>
            <a:graphicFrameLocks noChangeAspect="1"/>
          </p:cNvGraphicFramePr>
          <p:nvPr/>
        </p:nvGraphicFramePr>
        <p:xfrm>
          <a:off x="2627710" y="3905250"/>
          <a:ext cx="595313" cy="633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4" r:id="rId4" imgW="571500" imgH="609600" progId="Equation.DSMT4">
                  <p:embed/>
                </p:oleObj>
              </mc:Choice>
              <mc:Fallback>
                <p:oleObj r:id="rId4" imgW="571500" imgH="609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27710" y="3905250"/>
                        <a:ext cx="595313" cy="6334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355" name="AutoShape 11"/>
          <p:cNvSpPr/>
          <p:nvPr/>
        </p:nvSpPr>
        <p:spPr>
          <a:xfrm>
            <a:off x="4023123" y="1865710"/>
            <a:ext cx="763190" cy="161925"/>
          </a:xfrm>
          <a:prstGeom prst="notchedRightArrow">
            <a:avLst>
              <a:gd name="adj1" fmla="val 50000"/>
              <a:gd name="adj2" fmla="val 11780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6" name="AutoShape 12"/>
          <p:cNvSpPr/>
          <p:nvPr/>
        </p:nvSpPr>
        <p:spPr>
          <a:xfrm>
            <a:off x="3967163" y="2939654"/>
            <a:ext cx="746522" cy="161925"/>
          </a:xfrm>
          <a:prstGeom prst="notchedRightArrow">
            <a:avLst>
              <a:gd name="adj1" fmla="val 50000"/>
              <a:gd name="adj2" fmla="val 11521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7" name="AutoShape 13"/>
          <p:cNvSpPr/>
          <p:nvPr/>
        </p:nvSpPr>
        <p:spPr>
          <a:xfrm>
            <a:off x="4266010" y="3913585"/>
            <a:ext cx="678656" cy="161925"/>
          </a:xfrm>
          <a:prstGeom prst="notchedRightArrow">
            <a:avLst>
              <a:gd name="adj1" fmla="val 50000"/>
              <a:gd name="adj2" fmla="val 10474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9" name="Text Box 14"/>
          <p:cNvSpPr txBox="1"/>
          <p:nvPr/>
        </p:nvSpPr>
        <p:spPr>
          <a:xfrm>
            <a:off x="2752725" y="623650"/>
            <a:ext cx="3303985" cy="34528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pPr algn="ctr"/>
            <a:r>
              <a:rPr lang="zh-CN" altLang="en-US" b="1">
                <a:solidFill>
                  <a:srgbClr val="CC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比较做功快慢的方法</a:t>
            </a:r>
          </a:p>
        </p:txBody>
      </p:sp>
      <p:sp>
        <p:nvSpPr>
          <p:cNvPr id="3" name="Shape 112"/>
          <p:cNvSpPr/>
          <p:nvPr/>
        </p:nvSpPr>
        <p:spPr>
          <a:xfrm>
            <a:off x="202029" y="143798"/>
            <a:ext cx="594385" cy="586247"/>
          </a:xfrm>
          <a:prstGeom prst="rect">
            <a:avLst/>
          </a:prstGeom>
          <a:solidFill>
            <a:srgbClr val="C00000"/>
          </a:solidFill>
          <a:ln w="12700">
            <a:miter lim="400000"/>
          </a:ln>
        </p:spPr>
        <p:txBody>
          <a:bodyPr wrap="square" lIns="34289" tIns="34290" rIns="34289" bIns="34290">
            <a:no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defTabSz="685800">
              <a:defRPr sz="1800">
                <a:solidFill>
                  <a:srgbClr val="000000"/>
                </a:solidFill>
              </a:defRPr>
            </a:pPr>
            <a:r>
              <a:rPr lang="en-US" sz="3300" kern="0" dirty="0">
                <a:latin typeface="Helvetica"/>
                <a:ea typeface="方正舒体" panose="02010601030101010101" pitchFamily="2" charset="-122"/>
              </a:rPr>
              <a:t>5</a:t>
            </a:r>
          </a:p>
        </p:txBody>
      </p:sp>
      <p:sp>
        <p:nvSpPr>
          <p:cNvPr id="4" name="文本框 1"/>
          <p:cNvSpPr txBox="1"/>
          <p:nvPr/>
        </p:nvSpPr>
        <p:spPr>
          <a:xfrm>
            <a:off x="892005" y="167408"/>
            <a:ext cx="1300354" cy="4385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34289" tIns="34289" rIns="34289" bIns="34289" numCol="1" spcCol="28575" rtlCol="0" anchor="t">
            <a:spAutoFit/>
          </a:bodyPr>
          <a:lstStyle/>
          <a:p>
            <a:pPr defTabSz="685800" latinLnBrk="1" hangingPunct="0">
              <a:defRPr/>
            </a:pPr>
            <a:r>
              <a:rPr lang="zh-CN" altLang="en-US" sz="24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合作探究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94905" y="623771"/>
            <a:ext cx="3501829" cy="0"/>
          </a:xfrm>
          <a:prstGeom prst="line">
            <a:avLst/>
          </a:prstGeom>
          <a:noFill/>
          <a:ln w="28575" cap="flat">
            <a:solidFill>
              <a:srgbClr val="C00000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850874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bldLvl="0" animBg="1"/>
      <p:bldP spid="57348" grpId="0" bldLvl="0" animBg="1"/>
      <p:bldP spid="57349" grpId="0" bldLvl="0" animBg="1"/>
      <p:bldP spid="57350" grpId="0" bldLvl="0" animBg="1"/>
      <p:bldP spid="57351" grpId="0" bldLvl="0" animBg="1"/>
      <p:bldP spid="57352" grpId="0" bldLvl="0" animBg="1"/>
      <p:bldP spid="57353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1028</Words>
  <Application>Microsoft Office PowerPoint</Application>
  <PresentationFormat>全屏显示(16:9)</PresentationFormat>
  <Paragraphs>136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Office 主题</vt:lpstr>
      <vt:lpstr>Equation.DSMT4</vt:lpstr>
      <vt:lpstr>Microsoft 公式 3.0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15</cp:revision>
  <dcterms:created xsi:type="dcterms:W3CDTF">2020-02-27T12:41:50Z</dcterms:created>
  <dcterms:modified xsi:type="dcterms:W3CDTF">2020-04-30T07:59:19Z</dcterms:modified>
</cp:coreProperties>
</file>